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  <p:sldMasterId id="2147485871" r:id="rId2"/>
  </p:sldMasterIdLst>
  <p:notesMasterIdLst>
    <p:notesMasterId r:id="rId184"/>
  </p:notesMasterIdLst>
  <p:handoutMasterIdLst>
    <p:handoutMasterId r:id="rId185"/>
  </p:handoutMasterIdLst>
  <p:sldIdLst>
    <p:sldId id="2939" r:id="rId3"/>
    <p:sldId id="1659" r:id="rId4"/>
    <p:sldId id="2470" r:id="rId5"/>
    <p:sldId id="1660" r:id="rId6"/>
    <p:sldId id="2471" r:id="rId7"/>
    <p:sldId id="2469" r:id="rId8"/>
    <p:sldId id="2472" r:id="rId9"/>
    <p:sldId id="1657" r:id="rId10"/>
    <p:sldId id="2473" r:id="rId11"/>
    <p:sldId id="2217" r:id="rId12"/>
    <p:sldId id="1810" r:id="rId13"/>
    <p:sldId id="3052" r:id="rId14"/>
    <p:sldId id="1987" r:id="rId15"/>
    <p:sldId id="2005" r:id="rId16"/>
    <p:sldId id="2007" r:id="rId17"/>
    <p:sldId id="3059" r:id="rId18"/>
    <p:sldId id="2196" r:id="rId19"/>
    <p:sldId id="2197" r:id="rId20"/>
    <p:sldId id="2195" r:id="rId21"/>
    <p:sldId id="2008" r:id="rId22"/>
    <p:sldId id="2199" r:id="rId23"/>
    <p:sldId id="2009" r:id="rId24"/>
    <p:sldId id="2198" r:id="rId25"/>
    <p:sldId id="2010" r:id="rId26"/>
    <p:sldId id="2200" r:id="rId27"/>
    <p:sldId id="2011" r:id="rId28"/>
    <p:sldId id="2012" r:id="rId29"/>
    <p:sldId id="2013" r:id="rId30"/>
    <p:sldId id="2014" r:id="rId31"/>
    <p:sldId id="2015" r:id="rId32"/>
    <p:sldId id="2201" r:id="rId33"/>
    <p:sldId id="2016" r:id="rId34"/>
    <p:sldId id="2017" r:id="rId35"/>
    <p:sldId id="2018" r:id="rId36"/>
    <p:sldId id="2202" r:id="rId37"/>
    <p:sldId id="2019" r:id="rId38"/>
    <p:sldId id="2020" r:id="rId39"/>
    <p:sldId id="2021" r:id="rId40"/>
    <p:sldId id="2022" r:id="rId41"/>
    <p:sldId id="2023" r:id="rId42"/>
    <p:sldId id="2024" r:id="rId43"/>
    <p:sldId id="2025" r:id="rId44"/>
    <p:sldId id="2026" r:id="rId45"/>
    <p:sldId id="2027" r:id="rId46"/>
    <p:sldId id="2028" r:id="rId47"/>
    <p:sldId id="2029" r:id="rId48"/>
    <p:sldId id="2030" r:id="rId49"/>
    <p:sldId id="2031" r:id="rId50"/>
    <p:sldId id="2032" r:id="rId51"/>
    <p:sldId id="2034" r:id="rId52"/>
    <p:sldId id="2035" r:id="rId53"/>
    <p:sldId id="3053" r:id="rId54"/>
    <p:sldId id="2048" r:id="rId55"/>
    <p:sldId id="2049" r:id="rId56"/>
    <p:sldId id="2050" r:id="rId57"/>
    <p:sldId id="3054" r:id="rId58"/>
    <p:sldId id="2053" r:id="rId59"/>
    <p:sldId id="2054" r:id="rId60"/>
    <p:sldId id="2055" r:id="rId61"/>
    <p:sldId id="2056" r:id="rId62"/>
    <p:sldId id="2057" r:id="rId63"/>
    <p:sldId id="2058" r:id="rId64"/>
    <p:sldId id="3055" r:id="rId65"/>
    <p:sldId id="2203" r:id="rId66"/>
    <p:sldId id="2060" r:id="rId67"/>
    <p:sldId id="2061" r:id="rId68"/>
    <p:sldId id="2063" r:id="rId69"/>
    <p:sldId id="2067" r:id="rId70"/>
    <p:sldId id="2070" r:id="rId71"/>
    <p:sldId id="2071" r:id="rId72"/>
    <p:sldId id="2072" r:id="rId73"/>
    <p:sldId id="2073" r:id="rId74"/>
    <p:sldId id="2074" r:id="rId75"/>
    <p:sldId id="2075" r:id="rId76"/>
    <p:sldId id="2076" r:id="rId77"/>
    <p:sldId id="2077" r:id="rId78"/>
    <p:sldId id="2079" r:id="rId79"/>
    <p:sldId id="2124" r:id="rId80"/>
    <p:sldId id="2125" r:id="rId81"/>
    <p:sldId id="2126" r:id="rId82"/>
    <p:sldId id="2127" r:id="rId83"/>
    <p:sldId id="2128" r:id="rId84"/>
    <p:sldId id="2129" r:id="rId85"/>
    <p:sldId id="2130" r:id="rId86"/>
    <p:sldId id="2131" r:id="rId87"/>
    <p:sldId id="2132" r:id="rId88"/>
    <p:sldId id="2133" r:id="rId89"/>
    <p:sldId id="2134" r:id="rId90"/>
    <p:sldId id="2135" r:id="rId91"/>
    <p:sldId id="2136" r:id="rId92"/>
    <p:sldId id="2137" r:id="rId93"/>
    <p:sldId id="2138" r:id="rId94"/>
    <p:sldId id="2139" r:id="rId95"/>
    <p:sldId id="2140" r:id="rId96"/>
    <p:sldId id="2141" r:id="rId97"/>
    <p:sldId id="2142" r:id="rId98"/>
    <p:sldId id="2100" r:id="rId99"/>
    <p:sldId id="2101" r:id="rId100"/>
    <p:sldId id="2102" r:id="rId101"/>
    <p:sldId id="3056" r:id="rId102"/>
    <p:sldId id="2341" r:id="rId103"/>
    <p:sldId id="2340" r:id="rId104"/>
    <p:sldId id="2339" r:id="rId105"/>
    <p:sldId id="2338" r:id="rId106"/>
    <p:sldId id="2337" r:id="rId107"/>
    <p:sldId id="2206" r:id="rId108"/>
    <p:sldId id="2207" r:id="rId109"/>
    <p:sldId id="2208" r:id="rId110"/>
    <p:sldId id="2209" r:id="rId111"/>
    <p:sldId id="2210" r:id="rId112"/>
    <p:sldId id="2211" r:id="rId113"/>
    <p:sldId id="2212" r:id="rId114"/>
    <p:sldId id="2213" r:id="rId115"/>
    <p:sldId id="2214" r:id="rId116"/>
    <p:sldId id="2215" r:id="rId117"/>
    <p:sldId id="2344" r:id="rId118"/>
    <p:sldId id="2343" r:id="rId119"/>
    <p:sldId id="2342" r:id="rId120"/>
    <p:sldId id="2363" r:id="rId121"/>
    <p:sldId id="2336" r:id="rId122"/>
    <p:sldId id="2437" r:id="rId123"/>
    <p:sldId id="2364" r:id="rId124"/>
    <p:sldId id="2219" r:id="rId125"/>
    <p:sldId id="2374" r:id="rId126"/>
    <p:sldId id="2373" r:id="rId127"/>
    <p:sldId id="3057" r:id="rId128"/>
    <p:sldId id="2905" r:id="rId129"/>
    <p:sldId id="2912" r:id="rId130"/>
    <p:sldId id="2913" r:id="rId131"/>
    <p:sldId id="2914" r:id="rId132"/>
    <p:sldId id="3011" r:id="rId133"/>
    <p:sldId id="2908" r:id="rId134"/>
    <p:sldId id="2974" r:id="rId135"/>
    <p:sldId id="3012" r:id="rId136"/>
    <p:sldId id="3008" r:id="rId137"/>
    <p:sldId id="3058" r:id="rId138"/>
    <p:sldId id="2840" r:id="rId139"/>
    <p:sldId id="2951" r:id="rId140"/>
    <p:sldId id="2952" r:id="rId141"/>
    <p:sldId id="2953" r:id="rId142"/>
    <p:sldId id="3016" r:id="rId143"/>
    <p:sldId id="3035" r:id="rId144"/>
    <p:sldId id="3042" r:id="rId145"/>
    <p:sldId id="3033" r:id="rId146"/>
    <p:sldId id="3041" r:id="rId147"/>
    <p:sldId id="3040" r:id="rId148"/>
    <p:sldId id="3039" r:id="rId149"/>
    <p:sldId id="3029" r:id="rId150"/>
    <p:sldId id="3037" r:id="rId151"/>
    <p:sldId id="3036" r:id="rId152"/>
    <p:sldId id="2960" r:id="rId153"/>
    <p:sldId id="2928" r:id="rId154"/>
    <p:sldId id="2867" r:id="rId155"/>
    <p:sldId id="2866" r:id="rId156"/>
    <p:sldId id="2881" r:id="rId157"/>
    <p:sldId id="2886" r:id="rId158"/>
    <p:sldId id="2885" r:id="rId159"/>
    <p:sldId id="2887" r:id="rId160"/>
    <p:sldId id="2888" r:id="rId161"/>
    <p:sldId id="2889" r:id="rId162"/>
    <p:sldId id="2890" r:id="rId163"/>
    <p:sldId id="2891" r:id="rId164"/>
    <p:sldId id="2892" r:id="rId165"/>
    <p:sldId id="2893" r:id="rId166"/>
    <p:sldId id="2895" r:id="rId167"/>
    <p:sldId id="2894" r:id="rId168"/>
    <p:sldId id="2897" r:id="rId169"/>
    <p:sldId id="2899" r:id="rId170"/>
    <p:sldId id="2900" r:id="rId171"/>
    <p:sldId id="2902" r:id="rId172"/>
    <p:sldId id="2903" r:id="rId173"/>
    <p:sldId id="3050" r:id="rId174"/>
    <p:sldId id="3049" r:id="rId175"/>
    <p:sldId id="3048" r:id="rId176"/>
    <p:sldId id="3047" r:id="rId177"/>
    <p:sldId id="3046" r:id="rId178"/>
    <p:sldId id="3045" r:id="rId179"/>
    <p:sldId id="3044" r:id="rId180"/>
    <p:sldId id="3043" r:id="rId181"/>
    <p:sldId id="3051" r:id="rId182"/>
    <p:sldId id="1450" r:id="rId183"/>
  </p:sldIdLst>
  <p:sldSz cx="9144000" cy="6858000" type="screen4x3"/>
  <p:notesSz cx="7315200" cy="9601200"/>
  <p:custDataLst>
    <p:tags r:id="rId186"/>
  </p:custDataLst>
  <p:defaultTextStyle>
    <a:defPPr>
      <a:defRPr lang="ko-KR"/>
    </a:defPPr>
    <a:lvl1pPr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E9E9F3"/>
    <a:srgbClr val="FF3300"/>
    <a:srgbClr val="33CC33"/>
    <a:srgbClr val="B9251B"/>
    <a:srgbClr val="9C3C1A"/>
    <a:srgbClr val="3333CC"/>
    <a:srgbClr val="3366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42" autoAdjust="0"/>
    <p:restoredTop sz="83437" autoAdjust="0"/>
  </p:normalViewPr>
  <p:slideViewPr>
    <p:cSldViewPr>
      <p:cViewPr varScale="1">
        <p:scale>
          <a:sx n="56" d="100"/>
          <a:sy n="56" d="100"/>
        </p:scale>
        <p:origin x="1434" y="4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5886"/>
    </p:cViewPr>
  </p:sorterViewPr>
  <p:notesViewPr>
    <p:cSldViewPr>
      <p:cViewPr varScale="1">
        <p:scale>
          <a:sx n="80" d="100"/>
          <a:sy n="80" d="100"/>
        </p:scale>
        <p:origin x="3888" y="96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slide" Target="slides/slide173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tags" Target="tags/tag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notesMaster" Target="notesMasters/notesMaster1.xml"/><Relationship Id="rId189" Type="http://schemas.openxmlformats.org/officeDocument/2006/relationships/theme" Target="theme/theme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0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fld id="{B6C503CB-6D44-47FD-A58F-462A844ED41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80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60888"/>
            <a:ext cx="585470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fld id="{46D64642-B3BC-43EF-8F5C-31ABC6FA0CCC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MS PGothic" pitchFamily="34" charset="-128"/>
        <a:cs typeface="Gulim" charset="0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39F2BB3C-212C-4497-AB7E-5AD22F93BE7E}" type="slidenum">
              <a:rPr lang="en-US" altLang="ko-KR" smtClean="0">
                <a:ea typeface="Gulim" pitchFamily="34" charset="-127"/>
              </a:rPr>
              <a:pPr>
                <a:spcBef>
                  <a:spcPct val="0"/>
                </a:spcBef>
              </a:pPr>
              <a:t>1</a:t>
            </a:fld>
            <a:endParaRPr lang="en-US" altLang="ko-KR">
              <a:ea typeface="Gulim" pitchFamily="34" charset="-127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dirty="0">
              <a:latin typeface="Gulim" pitchFamily="34" charset="-127"/>
              <a:cs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90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1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0410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1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9892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1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3194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1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61765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1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38322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1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60776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1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3594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1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39119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158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38354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159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7743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458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160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6791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161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69620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162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7892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163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788086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164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65990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165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99104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166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642344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167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71502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168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75130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169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0973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547046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170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173934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171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20557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172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07723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173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95691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174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976946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175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063656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181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6137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9224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30497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boundary case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24711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1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16618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1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6254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1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4157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H="1">
            <a:off x="7308850" y="1066800"/>
            <a:ext cx="6350" cy="3586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ＭＳ Ｐゴシック" pitchFamily="34" charset="-128"/>
            </a:endParaRPr>
          </a:p>
        </p:txBody>
      </p:sp>
      <p:sp>
        <p:nvSpPr>
          <p:cNvPr id="5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ＭＳ Ｐゴシック" pitchFamily="34" charset="-128"/>
            </a:endParaRP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Date Placeholder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algn="ctr">
              <a:defRPr sz="1000" b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1000" smtClean="0">
                <a:solidFill>
                  <a:schemeClr val="tx1"/>
                </a:solidFill>
              </a:defRPr>
            </a:lvl1pPr>
          </a:lstStyle>
          <a:p>
            <a:fld id="{4B6BA650-A49D-4843-8459-9AF3B9AADF0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29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218692F-FFF6-4FE6-AABC-AF8830BFBD6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475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115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115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5493D9B1-7C76-4816-9518-7CFFF173313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4229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81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823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096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310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678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876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634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58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5DA91A44-D592-4642-A7E6-ACB89ABCC2E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6766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195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3948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200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708E9CAF-DCBE-4247-8B2B-F7A04DE2A6C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8002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0A297244-6EF0-4E73-B2AA-CF6C125D419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138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D632CEB3-3392-4236-B553-2564BDDD802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957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62FDEDB-5E24-4ABA-AB90-E2EFF2815D4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4315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0FADC40F-58A0-4E68-A7B2-75898AD4C3A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8022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67C899A0-0FD5-48A4-9FFA-1C078B229CC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097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DC62CB5-54A5-4CCE-B6C5-45E76ABD81A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253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122238"/>
            <a:ext cx="8229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Rectangle 4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908050"/>
            <a:ext cx="8229600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2887" name="Rectangle 7"/>
          <p:cNvSpPr>
            <a:spLocks noGrp="1" noChangeArrowheads="1"/>
          </p:cNvSpPr>
          <p:nvPr>
            <p:ph type="sldNum" sz="quarter" idx="4"/>
            <p:custDataLst>
              <p:tags r:id="rId15"/>
            </p:custDataLst>
          </p:nvPr>
        </p:nvSpPr>
        <p:spPr bwMode="auto">
          <a:xfrm>
            <a:off x="6902450" y="115888"/>
            <a:ext cx="21336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bg1"/>
                </a:solidFill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cxnSp>
        <p:nvCxnSpPr>
          <p:cNvPr id="2053" name="Straight Connector 2"/>
          <p:cNvCxnSpPr>
            <a:cxnSpLocks noChangeShapeType="1"/>
          </p:cNvCxnSpPr>
          <p:nvPr userDrawn="1"/>
        </p:nvCxnSpPr>
        <p:spPr bwMode="auto">
          <a:xfrm>
            <a:off x="395288" y="836613"/>
            <a:ext cx="835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60" r:id="rId1"/>
    <p:sldLayoutId id="2147485861" r:id="rId2"/>
    <p:sldLayoutId id="2147485862" r:id="rId3"/>
    <p:sldLayoutId id="2147485863" r:id="rId4"/>
    <p:sldLayoutId id="2147485864" r:id="rId5"/>
    <p:sldLayoutId id="2147485865" r:id="rId6"/>
    <p:sldLayoutId id="2147485866" r:id="rId7"/>
    <p:sldLayoutId id="2147485867" r:id="rId8"/>
    <p:sldLayoutId id="2147485868" r:id="rId9"/>
    <p:sldLayoutId id="2147485869" r:id="rId10"/>
    <p:sldLayoutId id="214748587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+mj-lt"/>
          <a:ea typeface="MS PGothic" pitchFamily="34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33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  <a:ea typeface="MS PGothic" pitchFamily="34" charset="-128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Char char="o"/>
        <a:defRPr sz="2300">
          <a:solidFill>
            <a:schemeClr val="tx1"/>
          </a:solidFill>
          <a:latin typeface="+mn-lt"/>
          <a:ea typeface="MS PGothic" pitchFamily="34" charset="-128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B10D8-0BE5-4D28-BF2D-E8895FE3EFCF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36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72" r:id="rId1"/>
    <p:sldLayoutId id="2147485873" r:id="rId2"/>
    <p:sldLayoutId id="2147485874" r:id="rId3"/>
    <p:sldLayoutId id="2147485875" r:id="rId4"/>
    <p:sldLayoutId id="2147485876" r:id="rId5"/>
    <p:sldLayoutId id="2147485877" r:id="rId6"/>
    <p:sldLayoutId id="2147485878" r:id="rId7"/>
    <p:sldLayoutId id="2147485879" r:id="rId8"/>
    <p:sldLayoutId id="2147485880" r:id="rId9"/>
    <p:sldLayoutId id="2147485881" r:id="rId10"/>
    <p:sldLayoutId id="21474858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1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212.png"/><Relationship Id="rId2" Type="http://schemas.openxmlformats.org/officeDocument/2006/relationships/image" Target="../media/image2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3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21.png"/><Relationship Id="rId3" Type="http://schemas.openxmlformats.org/officeDocument/2006/relationships/image" Target="../media/image31.png"/><Relationship Id="rId21" Type="http://schemas.openxmlformats.org/officeDocument/2006/relationships/image" Target="../media/image3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37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.png"/><Relationship Id="rId4" Type="http://schemas.openxmlformats.org/officeDocument/2006/relationships/image" Target="../media/image371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21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mp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14625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5"/>
          <p:cNvSpPr>
            <a:spLocks noRot="1" noChangeArrowheads="1"/>
          </p:cNvSpPr>
          <p:nvPr/>
        </p:nvSpPr>
        <p:spPr bwMode="auto">
          <a:xfrm>
            <a:off x="0" y="188640"/>
            <a:ext cx="91440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Design and Analysis of Algorithms</a:t>
            </a:r>
          </a:p>
          <a:p>
            <a:pPr algn="ctr"/>
            <a:r>
              <a:rPr lang="en-US" altLang="zh-CN" sz="40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Midterm Review</a:t>
            </a:r>
          </a:p>
          <a:p>
            <a:pPr algn="ctr"/>
            <a:endParaRPr lang="en-US" altLang="zh-CN" sz="1000" dirty="0">
              <a:solidFill>
                <a:srgbClr val="000099"/>
              </a:solidFill>
              <a:latin typeface="Calibri" panose="020F0502020204030204" pitchFamily="34" charset="0"/>
              <a:ea typeface="黑体" pitchFamily="2" charset="-122"/>
              <a:cs typeface="Calibri" panose="020F0502020204030204" pitchFamily="34" charset="0"/>
            </a:endParaRPr>
          </a:p>
          <a:p>
            <a:pPr algn="ctr"/>
            <a:r>
              <a:rPr lang="en-US" altLang="zh-CN" sz="32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Lecture 7: Sorting in Linear Time, Selection Problem,   </a:t>
            </a:r>
          </a:p>
          <a:p>
            <a:pPr algn="ctr"/>
            <a:r>
              <a:rPr lang="en-US" altLang="zh-CN" sz="32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                 and Optimal Binary Search Tree Problem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801FAE9C-185D-417B-BF52-95B5E613E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25144"/>
            <a:ext cx="914400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Ke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Xu and Yongxin Tong 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(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许可 与 童咏昕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)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6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School of CSE,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Beihang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2107394390"/>
      </p:ext>
    </p:extLst>
  </p:cSld>
  <p:clrMapOvr>
    <a:masterClrMapping/>
  </p:clrMapOvr>
  <p:transition spd="slow" advTm="28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Comparison of DC and DP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908050"/>
            <a:ext cx="8578850" cy="576103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sz="2800" dirty="0"/>
              <a:t>Commonalities:</a:t>
            </a:r>
          </a:p>
          <a:p>
            <a:pPr lvl="1">
              <a:spcBef>
                <a:spcPts val="60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Partition</a:t>
            </a:r>
            <a:r>
              <a:rPr lang="en-US" altLang="zh-CN" sz="2400" dirty="0"/>
              <a:t> the problem into particular </a:t>
            </a:r>
            <a:r>
              <a:rPr lang="en-US" altLang="zh-CN" sz="2400" dirty="0" err="1"/>
              <a:t>subproblems</a:t>
            </a:r>
            <a:r>
              <a:rPr lang="en-US" altLang="zh-CN" sz="2400" dirty="0"/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Solve</a:t>
            </a:r>
            <a:r>
              <a:rPr lang="en-US" altLang="zh-CN" sz="2400" dirty="0"/>
              <a:t> the </a:t>
            </a:r>
            <a:r>
              <a:rPr lang="en-US" altLang="zh-CN" sz="2400" dirty="0" err="1"/>
              <a:t>subproblems</a:t>
            </a:r>
            <a:r>
              <a:rPr lang="en-US" altLang="zh-CN" sz="2400" dirty="0"/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zh-CN" sz="2400" dirty="0">
                <a:solidFill>
                  <a:srgbClr val="0070C0"/>
                </a:solidFill>
              </a:rPr>
              <a:t>Combine</a:t>
            </a:r>
            <a:r>
              <a:rPr lang="en-US" altLang="zh-CN" sz="2400" dirty="0"/>
              <a:t> the solutions to solve the original one.</a:t>
            </a:r>
          </a:p>
          <a:p>
            <a:pPr>
              <a:spcBef>
                <a:spcPts val="1000"/>
              </a:spcBef>
            </a:pPr>
            <a:r>
              <a:rPr lang="en-US" altLang="zh-CN" sz="2800" dirty="0"/>
              <a:t>Differences:</a:t>
            </a:r>
          </a:p>
          <a:p>
            <a:pPr lvl="1">
              <a:spcBef>
                <a:spcPts val="600"/>
              </a:spcBef>
            </a:pPr>
            <a:r>
              <a:rPr lang="en-US" altLang="zh-CN" sz="2400" dirty="0"/>
              <a:t>DC: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Efficient when the </a:t>
            </a:r>
            <a:r>
              <a:rPr lang="en-US" altLang="zh-CN" sz="1700" dirty="0" err="1"/>
              <a:t>subproblems</a:t>
            </a:r>
            <a:r>
              <a:rPr lang="en-US" altLang="zh-CN" sz="1700" dirty="0"/>
              <a:t> are independent.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Not efficient when </a:t>
            </a:r>
            <a:r>
              <a:rPr lang="en-US" altLang="zh-CN" sz="1700" dirty="0" err="1"/>
              <a:t>subproblems</a:t>
            </a:r>
            <a:r>
              <a:rPr lang="en-US" altLang="zh-CN" sz="1700" dirty="0"/>
              <a:t> share </a:t>
            </a:r>
            <a:r>
              <a:rPr lang="en-US" altLang="zh-CN" sz="1700" dirty="0" err="1"/>
              <a:t>subsubproblems</a:t>
            </a:r>
            <a:r>
              <a:rPr lang="en-US" altLang="zh-CN" sz="1700" dirty="0"/>
              <a:t>.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Some </a:t>
            </a:r>
            <a:r>
              <a:rPr lang="en-US" altLang="zh-CN" sz="1700" dirty="0" err="1"/>
              <a:t>subproblems</a:t>
            </a:r>
            <a:r>
              <a:rPr lang="en-US" altLang="zh-CN" sz="1700" dirty="0"/>
              <a:t> might be solved many times.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/>
              <a:t>DP: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Suitable when </a:t>
            </a:r>
            <a:r>
              <a:rPr lang="en-US" altLang="zh-CN" sz="1700" dirty="0" err="1"/>
              <a:t>subproblems</a:t>
            </a:r>
            <a:r>
              <a:rPr lang="en-US" altLang="zh-CN" sz="1700" dirty="0"/>
              <a:t> share </a:t>
            </a:r>
            <a:r>
              <a:rPr lang="en-US" altLang="zh-CN" sz="1700" dirty="0" err="1"/>
              <a:t>subsubproblems</a:t>
            </a:r>
            <a:r>
              <a:rPr lang="en-US" altLang="zh-CN" sz="1700" dirty="0"/>
              <a:t>.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Do each </a:t>
            </a:r>
            <a:r>
              <a:rPr lang="en-US" altLang="zh-CN" sz="1700" dirty="0" err="1"/>
              <a:t>subproblem</a:t>
            </a:r>
            <a:r>
              <a:rPr lang="en-US" altLang="zh-CN" sz="1700" dirty="0"/>
              <a:t> only once.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The result is stored in a table in case it is needed elsewhere.</a:t>
            </a:r>
          </a:p>
          <a:p>
            <a:pPr lvl="2">
              <a:spcBef>
                <a:spcPts val="600"/>
              </a:spcBef>
            </a:pPr>
            <a:r>
              <a:rPr lang="en-US" altLang="zh-CN" sz="1700" dirty="0"/>
              <a:t>DP trades </a:t>
            </a:r>
            <a:r>
              <a:rPr lang="en-US" altLang="zh-CN" sz="1700" dirty="0">
                <a:solidFill>
                  <a:srgbClr val="FF0000"/>
                </a:solidFill>
              </a:rPr>
              <a:t>space</a:t>
            </a:r>
            <a:r>
              <a:rPr lang="en-US" altLang="zh-CN" sz="1700" dirty="0"/>
              <a:t> for </a:t>
            </a:r>
            <a:r>
              <a:rPr lang="en-US" altLang="zh-CN" sz="1700" dirty="0">
                <a:solidFill>
                  <a:srgbClr val="FF0000"/>
                </a:solidFill>
              </a:rPr>
              <a:t>time</a:t>
            </a:r>
            <a:r>
              <a:rPr lang="en-US" altLang="zh-CN" sz="1700" dirty="0"/>
              <a:t>.</a:t>
            </a:r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12077695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6868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Sorting in Linear Time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Counting Sort</a:t>
            </a:r>
          </a:p>
          <a:p>
            <a:pPr eaLnBrk="1" hangingPunct="1">
              <a:spcBef>
                <a:spcPts val="5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Randomized Selection Problem 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Problem Definition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First solution: Selection by sorting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A divide-and-conquer algorithm</a:t>
            </a:r>
          </a:p>
          <a:p>
            <a:pPr eaLnBrk="1" hangingPunct="1">
              <a:spcBef>
                <a:spcPts val="5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Optimal Binary Search Tree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Review of Binary Search Tree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 Dynamic Programming Algorithm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32449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Binary Search Trees(BST)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57420" y="4365104"/>
            <a:ext cx="8678630" cy="216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A BST on a set S of n integers is a binary tree </a:t>
            </a:r>
            <a:r>
              <a:rPr lang="en-US" altLang="zh-CN" sz="2800" dirty="0">
                <a:solidFill>
                  <a:srgbClr val="FF0000"/>
                </a:solidFill>
              </a:rPr>
              <a:t>T</a:t>
            </a:r>
            <a:r>
              <a:rPr lang="en-US" altLang="zh-CN" sz="2800" dirty="0"/>
              <a:t> satisfying all the following requirements:</a:t>
            </a:r>
          </a:p>
        </p:txBody>
      </p:sp>
    </p:spTree>
    <p:extLst>
      <p:ext uri="{BB962C8B-B14F-4D97-AF65-F5344CB8AC3E}">
        <p14:creationId xmlns:p14="http://schemas.microsoft.com/office/powerpoint/2010/main" val="34470993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Binary Search Trees(BST)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57420" y="4365104"/>
            <a:ext cx="8678630" cy="216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A BST on a set S of n integers is a binary tree </a:t>
            </a:r>
            <a:r>
              <a:rPr lang="en-US" altLang="zh-CN" sz="2800" dirty="0">
                <a:solidFill>
                  <a:srgbClr val="FF0000"/>
                </a:solidFill>
              </a:rPr>
              <a:t>T</a:t>
            </a:r>
            <a:r>
              <a:rPr lang="en-US" altLang="zh-CN" sz="2800" dirty="0"/>
              <a:t> satisfying all the following requirements:</a:t>
            </a:r>
          </a:p>
          <a:p>
            <a:r>
              <a:rPr lang="en-US" altLang="zh-CN" sz="2800" dirty="0"/>
              <a:t>T has n nodes.</a:t>
            </a:r>
          </a:p>
        </p:txBody>
      </p:sp>
    </p:spTree>
    <p:extLst>
      <p:ext uri="{BB962C8B-B14F-4D97-AF65-F5344CB8AC3E}">
        <p14:creationId xmlns:p14="http://schemas.microsoft.com/office/powerpoint/2010/main" val="15568634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Binary Search Trees(BST)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57420" y="4365104"/>
            <a:ext cx="8678630" cy="216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A BST on a set S of n integers is a binary tree </a:t>
            </a:r>
            <a:r>
              <a:rPr lang="en-US" altLang="zh-CN" sz="2800" dirty="0">
                <a:solidFill>
                  <a:srgbClr val="FF0000"/>
                </a:solidFill>
              </a:rPr>
              <a:t>T</a:t>
            </a:r>
            <a:r>
              <a:rPr lang="en-US" altLang="zh-CN" sz="2800" dirty="0"/>
              <a:t> satisfying all the following requirements:</a:t>
            </a:r>
          </a:p>
          <a:p>
            <a:r>
              <a:rPr lang="en-US" altLang="zh-CN" sz="2800" dirty="0"/>
              <a:t>T has n nodes.</a:t>
            </a:r>
          </a:p>
          <a:p>
            <a:r>
              <a:rPr lang="en-US" altLang="zh-CN" sz="2800" dirty="0"/>
              <a:t>Each node </a:t>
            </a:r>
            <a:r>
              <a:rPr lang="en-US" altLang="zh-CN" sz="2800" dirty="0">
                <a:solidFill>
                  <a:srgbClr val="FF0000"/>
                </a:solidFill>
              </a:rPr>
              <a:t>u</a:t>
            </a:r>
            <a:r>
              <a:rPr lang="en-US" altLang="zh-CN" sz="2800" dirty="0"/>
              <a:t> in T stores a distinct integer in S, which is called the </a:t>
            </a:r>
            <a:r>
              <a:rPr lang="en-US" altLang="zh-CN" sz="2800" dirty="0">
                <a:solidFill>
                  <a:srgbClr val="FF0000"/>
                </a:solidFill>
              </a:rPr>
              <a:t>key</a:t>
            </a:r>
            <a:r>
              <a:rPr lang="en-US" altLang="zh-CN" sz="2800" dirty="0"/>
              <a:t> of u.</a:t>
            </a:r>
          </a:p>
          <a:p>
            <a:r>
              <a:rPr lang="en-US" altLang="zh-CN" sz="2800" dirty="0"/>
              <a:t>For every internal u, it holds that:</a:t>
            </a:r>
          </a:p>
        </p:txBody>
      </p:sp>
    </p:spTree>
    <p:extLst>
      <p:ext uri="{BB962C8B-B14F-4D97-AF65-F5344CB8AC3E}">
        <p14:creationId xmlns:p14="http://schemas.microsoft.com/office/powerpoint/2010/main" val="28931902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Binary Search Trees(BST)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57420" y="4365104"/>
            <a:ext cx="8678630" cy="216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A BST on a set S of n integers is a binary tree </a:t>
            </a:r>
            <a:r>
              <a:rPr lang="en-US" altLang="zh-CN" sz="2800" dirty="0">
                <a:solidFill>
                  <a:srgbClr val="FF0000"/>
                </a:solidFill>
              </a:rPr>
              <a:t>T</a:t>
            </a:r>
            <a:r>
              <a:rPr lang="en-US" altLang="zh-CN" sz="2800" dirty="0"/>
              <a:t> satisfying all the following requirements:</a:t>
            </a:r>
          </a:p>
          <a:p>
            <a:r>
              <a:rPr lang="en-US" altLang="zh-CN" sz="2800" dirty="0"/>
              <a:t>T has n nodes.</a:t>
            </a:r>
          </a:p>
          <a:p>
            <a:r>
              <a:rPr lang="en-US" altLang="zh-CN" sz="2800" dirty="0"/>
              <a:t>Each node </a:t>
            </a:r>
            <a:r>
              <a:rPr lang="en-US" altLang="zh-CN" sz="2800" dirty="0">
                <a:solidFill>
                  <a:srgbClr val="FF0000"/>
                </a:solidFill>
              </a:rPr>
              <a:t>u</a:t>
            </a:r>
            <a:r>
              <a:rPr lang="en-US" altLang="zh-CN" sz="2800" dirty="0"/>
              <a:t> in T stores a distinct integer in S, which is called the </a:t>
            </a:r>
            <a:r>
              <a:rPr lang="en-US" altLang="zh-CN" sz="2800" dirty="0">
                <a:solidFill>
                  <a:srgbClr val="FF0000"/>
                </a:solidFill>
              </a:rPr>
              <a:t>key</a:t>
            </a:r>
            <a:r>
              <a:rPr lang="en-US" altLang="zh-CN" sz="2800" dirty="0"/>
              <a:t> of u.</a:t>
            </a:r>
          </a:p>
          <a:p>
            <a:r>
              <a:rPr lang="en-US" altLang="zh-CN" sz="2800" dirty="0"/>
              <a:t>For every internal u, it holds that:</a:t>
            </a:r>
          </a:p>
          <a:p>
            <a:pPr lvl="1"/>
            <a:r>
              <a:rPr lang="en-US" altLang="zh-CN" sz="2400" dirty="0"/>
              <a:t>The key of u is </a:t>
            </a:r>
            <a:r>
              <a:rPr lang="en-US" altLang="zh-CN" sz="2400" dirty="0">
                <a:solidFill>
                  <a:srgbClr val="FF0000"/>
                </a:solidFill>
              </a:rPr>
              <a:t>larger than </a:t>
            </a:r>
            <a:r>
              <a:rPr lang="en-US" altLang="zh-CN" sz="2400" dirty="0"/>
              <a:t>all the keys in the </a:t>
            </a:r>
            <a:r>
              <a:rPr lang="en-US" altLang="zh-CN" sz="2400" dirty="0">
                <a:solidFill>
                  <a:srgbClr val="FF0000"/>
                </a:solidFill>
              </a:rPr>
              <a:t>left</a:t>
            </a:r>
            <a:r>
              <a:rPr lang="en-US" altLang="zh-CN" sz="2400" dirty="0"/>
              <a:t> subtree of u.</a:t>
            </a:r>
          </a:p>
        </p:txBody>
      </p:sp>
    </p:spTree>
    <p:extLst>
      <p:ext uri="{BB962C8B-B14F-4D97-AF65-F5344CB8AC3E}">
        <p14:creationId xmlns:p14="http://schemas.microsoft.com/office/powerpoint/2010/main" val="8165813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Binary Search Trees(BST)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57420" y="4365104"/>
            <a:ext cx="8678630" cy="216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A BST on a set S of n integers is a binary tree </a:t>
            </a:r>
            <a:r>
              <a:rPr lang="en-US" altLang="zh-CN" sz="2800" dirty="0">
                <a:solidFill>
                  <a:srgbClr val="FF0000"/>
                </a:solidFill>
              </a:rPr>
              <a:t>T</a:t>
            </a:r>
            <a:r>
              <a:rPr lang="en-US" altLang="zh-CN" sz="2800" dirty="0"/>
              <a:t> satisfying all the following requirements:</a:t>
            </a:r>
          </a:p>
          <a:p>
            <a:r>
              <a:rPr lang="en-US" altLang="zh-CN" sz="2800" dirty="0"/>
              <a:t>T has n nodes.</a:t>
            </a:r>
          </a:p>
          <a:p>
            <a:r>
              <a:rPr lang="en-US" altLang="zh-CN" sz="2800" dirty="0"/>
              <a:t>Each node </a:t>
            </a:r>
            <a:r>
              <a:rPr lang="en-US" altLang="zh-CN" sz="2800" dirty="0">
                <a:solidFill>
                  <a:srgbClr val="FF0000"/>
                </a:solidFill>
              </a:rPr>
              <a:t>u</a:t>
            </a:r>
            <a:r>
              <a:rPr lang="en-US" altLang="zh-CN" sz="2800" dirty="0"/>
              <a:t> in T stores a distinct integer in S, which is called the </a:t>
            </a:r>
            <a:r>
              <a:rPr lang="en-US" altLang="zh-CN" sz="2800" dirty="0">
                <a:solidFill>
                  <a:srgbClr val="FF0000"/>
                </a:solidFill>
              </a:rPr>
              <a:t>key</a:t>
            </a:r>
            <a:r>
              <a:rPr lang="en-US" altLang="zh-CN" sz="2800" dirty="0"/>
              <a:t> of u.</a:t>
            </a:r>
          </a:p>
          <a:p>
            <a:r>
              <a:rPr lang="en-US" altLang="zh-CN" sz="2800" dirty="0"/>
              <a:t>For every internal u, it holds that:</a:t>
            </a:r>
          </a:p>
          <a:p>
            <a:pPr lvl="1"/>
            <a:r>
              <a:rPr lang="en-US" altLang="zh-CN" sz="2400" dirty="0"/>
              <a:t>The key of u is </a:t>
            </a:r>
            <a:r>
              <a:rPr lang="en-US" altLang="zh-CN" sz="2400" dirty="0">
                <a:solidFill>
                  <a:srgbClr val="FF0000"/>
                </a:solidFill>
              </a:rPr>
              <a:t>larger than </a:t>
            </a:r>
            <a:r>
              <a:rPr lang="en-US" altLang="zh-CN" sz="2400" dirty="0"/>
              <a:t>all the keys in the </a:t>
            </a:r>
            <a:r>
              <a:rPr lang="en-US" altLang="zh-CN" sz="2400" dirty="0">
                <a:solidFill>
                  <a:srgbClr val="FF0000"/>
                </a:solidFill>
              </a:rPr>
              <a:t>left</a:t>
            </a:r>
            <a:r>
              <a:rPr lang="en-US" altLang="zh-CN" sz="2400" dirty="0"/>
              <a:t> subtree of u.</a:t>
            </a:r>
          </a:p>
          <a:p>
            <a:pPr lvl="1"/>
            <a:r>
              <a:rPr lang="en-US" altLang="zh-CN" sz="2400" dirty="0"/>
              <a:t>The key of u is </a:t>
            </a:r>
            <a:r>
              <a:rPr lang="en-US" altLang="zh-CN" sz="2400" dirty="0">
                <a:solidFill>
                  <a:srgbClr val="FF0000"/>
                </a:solidFill>
              </a:rPr>
              <a:t>smaller than </a:t>
            </a:r>
            <a:r>
              <a:rPr lang="en-US" altLang="zh-CN" sz="2400" dirty="0"/>
              <a:t>all the keys in the </a:t>
            </a:r>
            <a:r>
              <a:rPr lang="en-US" altLang="zh-CN" sz="2400" dirty="0">
                <a:solidFill>
                  <a:srgbClr val="FF0000"/>
                </a:solidFill>
              </a:rPr>
              <a:t>right</a:t>
            </a:r>
            <a:r>
              <a:rPr lang="en-US" altLang="zh-CN" sz="2400" dirty="0"/>
              <a:t> subtree of u.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189573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Binary Search Trees(BST)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52736"/>
            <a:ext cx="8657110" cy="5400600"/>
          </a:xfrm>
        </p:spPr>
      </p:pic>
    </p:spTree>
    <p:extLst>
      <p:ext uri="{BB962C8B-B14F-4D97-AF65-F5344CB8AC3E}">
        <p14:creationId xmlns:p14="http://schemas.microsoft.com/office/powerpoint/2010/main" val="665310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Height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The </a:t>
            </a:r>
            <a:r>
              <a:rPr lang="en-US" altLang="zh-CN" b="1" dirty="0"/>
              <a:t>height</a:t>
            </a:r>
            <a:r>
              <a:rPr lang="en-US" altLang="zh-CN" dirty="0"/>
              <a:t> of a node in a tree is the number of edges on the longest downward path from the node to a leaf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5429023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Height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The </a:t>
            </a:r>
            <a:r>
              <a:rPr lang="en-US" altLang="zh-CN" b="1" dirty="0"/>
              <a:t>height</a:t>
            </a:r>
            <a:r>
              <a:rPr lang="en-US" altLang="zh-CN" dirty="0"/>
              <a:t> of a node in a tree is the number of edges on the longest downward path from the node to a leaf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Node height</a:t>
            </a:r>
            <a:br>
              <a:rPr lang="en-US" altLang="zh-CN" dirty="0"/>
            </a:br>
            <a:r>
              <a:rPr lang="en-US" altLang="zh-CN" dirty="0"/>
              <a:t>= max(children height) +1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272089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Height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The </a:t>
            </a:r>
            <a:r>
              <a:rPr lang="en-US" altLang="zh-CN" b="1" dirty="0"/>
              <a:t>height</a:t>
            </a:r>
            <a:r>
              <a:rPr lang="en-US" altLang="zh-CN" dirty="0"/>
              <a:t> of a node in a tree is the number of edges on the longest downward path from the node to a leaf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Node height</a:t>
            </a:r>
            <a:br>
              <a:rPr lang="en-US" altLang="zh-CN" dirty="0"/>
            </a:br>
            <a:r>
              <a:rPr lang="en-US" altLang="zh-CN" dirty="0"/>
              <a:t>= max(children height) +1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Leaves: height = 0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26873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6868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3400" dirty="0"/>
              <a:t>Sorting in Linear Time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Counting Sort</a:t>
            </a:r>
          </a:p>
          <a:p>
            <a:pPr eaLnBrk="1" hangingPunct="1">
              <a:spcBef>
                <a:spcPts val="5000"/>
              </a:spcBef>
            </a:pPr>
            <a:r>
              <a:rPr lang="en-US" altLang="zh-CN" sz="3400" dirty="0"/>
              <a:t>Randomized Selection Problem 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Problem Definition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First solution: Selection by sorting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A divide-and-conquer algorithm</a:t>
            </a:r>
          </a:p>
          <a:p>
            <a:pPr eaLnBrk="1" hangingPunct="1">
              <a:spcBef>
                <a:spcPts val="5000"/>
              </a:spcBef>
            </a:pPr>
            <a:r>
              <a:rPr lang="en-US" altLang="zh-CN" sz="3400" dirty="0"/>
              <a:t>Optimal Binary Search Tree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Review of Binary Search Tree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 Dynamic Programming Algorithm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9109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Height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The </a:t>
            </a:r>
            <a:r>
              <a:rPr lang="en-US" altLang="zh-CN" b="1" dirty="0"/>
              <a:t>height</a:t>
            </a:r>
            <a:r>
              <a:rPr lang="en-US" altLang="zh-CN" dirty="0"/>
              <a:t> of a node in a tree is the number of edges on the longest downward path from the node to a leaf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Node height</a:t>
            </a:r>
            <a:br>
              <a:rPr lang="en-US" altLang="zh-CN" dirty="0"/>
            </a:br>
            <a:r>
              <a:rPr lang="en-US" altLang="zh-CN" dirty="0"/>
              <a:t>= max(children height) +1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Leaves: height = 0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Tree height = root height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4777789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Height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The </a:t>
            </a:r>
            <a:r>
              <a:rPr lang="en-US" altLang="zh-CN" b="1" dirty="0"/>
              <a:t>height</a:t>
            </a:r>
            <a:r>
              <a:rPr lang="en-US" altLang="zh-CN" dirty="0"/>
              <a:t> of a node in a tree is the number of edges on the longest downward path from the node to a leaf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Node height</a:t>
            </a:r>
            <a:br>
              <a:rPr lang="en-US" altLang="zh-CN" dirty="0"/>
            </a:br>
            <a:r>
              <a:rPr lang="en-US" altLang="zh-CN" dirty="0"/>
              <a:t>= max(children height) +1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Leaves: height = 0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Tree height = root height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Empty tree: height = −1</a:t>
            </a:r>
          </a:p>
          <a:p>
            <a:pPr>
              <a:spcBef>
                <a:spcPts val="0"/>
              </a:spcBef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710199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Height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The </a:t>
            </a:r>
            <a:r>
              <a:rPr lang="en-US" altLang="zh-CN" b="1" dirty="0"/>
              <a:t>height</a:t>
            </a:r>
            <a:r>
              <a:rPr lang="en-US" altLang="zh-CN" dirty="0"/>
              <a:t> of a node in a tree is the number of edges on the longest downward path from the node to a leaf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Node height</a:t>
            </a:r>
            <a:br>
              <a:rPr lang="en-US" altLang="zh-CN" dirty="0"/>
            </a:br>
            <a:r>
              <a:rPr lang="en-US" altLang="zh-CN" dirty="0"/>
              <a:t>= max(children height) +1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Leaves: height = 0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Tree height = root height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Empty tree: height = −1</a:t>
            </a:r>
          </a:p>
          <a:p>
            <a:pPr>
              <a:spcBef>
                <a:spcPts val="0"/>
              </a:spcBef>
            </a:pPr>
            <a:endParaRPr lang="en-US" altLang="zh-CN" dirty="0"/>
          </a:p>
          <a:p>
            <a:pPr>
              <a:spcBef>
                <a:spcPts val="0"/>
              </a:spcBef>
            </a:pPr>
            <a:r>
              <a:rPr lang="en-US" altLang="zh-CN" dirty="0"/>
              <a:t>Tree operations typically take</a:t>
            </a:r>
            <a:br>
              <a:rPr lang="en-US" altLang="zh-CN" dirty="0"/>
            </a:br>
            <a:r>
              <a:rPr lang="en-US" altLang="zh-CN" dirty="0"/>
              <a:t>O(height) time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34246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Height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The </a:t>
            </a:r>
            <a:r>
              <a:rPr lang="en-US" altLang="zh-CN" b="1" dirty="0"/>
              <a:t>height</a:t>
            </a:r>
            <a:r>
              <a:rPr lang="en-US" altLang="zh-CN" dirty="0"/>
              <a:t> of a node in a tree is the number of edges on the longest downward path from the node to a leaf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Node height</a:t>
            </a:r>
            <a:br>
              <a:rPr lang="en-US" altLang="zh-CN" dirty="0"/>
            </a:br>
            <a:r>
              <a:rPr lang="en-US" altLang="zh-CN" dirty="0"/>
              <a:t>= max(children height) +1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Leaves: height = 0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Tree height = root height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Empty tree: height = −1</a:t>
            </a:r>
          </a:p>
          <a:p>
            <a:pPr>
              <a:spcBef>
                <a:spcPts val="0"/>
              </a:spcBef>
            </a:pPr>
            <a:endParaRPr lang="en-US" altLang="zh-CN" dirty="0"/>
          </a:p>
          <a:p>
            <a:pPr>
              <a:spcBef>
                <a:spcPts val="0"/>
              </a:spcBef>
            </a:pPr>
            <a:r>
              <a:rPr lang="en-US" altLang="zh-CN" dirty="0"/>
              <a:t>Tree operations typically take</a:t>
            </a:r>
            <a:br>
              <a:rPr lang="en-US" altLang="zh-CN" dirty="0"/>
            </a:br>
            <a:r>
              <a:rPr lang="en-US" altLang="zh-CN" dirty="0"/>
              <a:t>O(height) time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183382"/>
            <a:ext cx="3315163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986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Height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The </a:t>
            </a:r>
            <a:r>
              <a:rPr lang="en-US" altLang="zh-CN" b="1" dirty="0"/>
              <a:t>height</a:t>
            </a:r>
            <a:r>
              <a:rPr lang="en-US" altLang="zh-CN" dirty="0"/>
              <a:t> of a node in a tree is the number of edges on the longest downward path from the node to a leaf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Node height</a:t>
            </a:r>
            <a:br>
              <a:rPr lang="en-US" altLang="zh-CN" dirty="0"/>
            </a:br>
            <a:r>
              <a:rPr lang="en-US" altLang="zh-CN" dirty="0"/>
              <a:t>= max(children height) +1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Leaves: height = 0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Tree height = root height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Empty tree: height = −1</a:t>
            </a:r>
          </a:p>
          <a:p>
            <a:pPr>
              <a:spcBef>
                <a:spcPts val="0"/>
              </a:spcBef>
            </a:pPr>
            <a:endParaRPr lang="en-US" altLang="zh-CN" dirty="0"/>
          </a:p>
          <a:p>
            <a:pPr>
              <a:spcBef>
                <a:spcPts val="0"/>
              </a:spcBef>
            </a:pPr>
            <a:r>
              <a:rPr lang="en-US" altLang="zh-CN" dirty="0"/>
              <a:t>Tree operations typically take</a:t>
            </a:r>
            <a:br>
              <a:rPr lang="en-US" altLang="zh-CN" dirty="0"/>
            </a:br>
            <a:r>
              <a:rPr lang="en-US" altLang="zh-CN" dirty="0"/>
              <a:t>O(height) time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900" y="2202435"/>
            <a:ext cx="3400900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990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Height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The </a:t>
            </a:r>
            <a:r>
              <a:rPr lang="en-US" altLang="zh-CN" b="1" dirty="0"/>
              <a:t>height</a:t>
            </a:r>
            <a:r>
              <a:rPr lang="en-US" altLang="zh-CN" dirty="0"/>
              <a:t> of a node in a tree is the number of edges on the longest downward path from the node to a leaf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Node height</a:t>
            </a:r>
            <a:br>
              <a:rPr lang="en-US" altLang="zh-CN" dirty="0"/>
            </a:br>
            <a:r>
              <a:rPr lang="en-US" altLang="zh-CN" dirty="0"/>
              <a:t>= max(children height) +1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Leaves: height = 0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Tree height = root height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Empty tree: height = −1</a:t>
            </a:r>
          </a:p>
          <a:p>
            <a:pPr>
              <a:spcBef>
                <a:spcPts val="0"/>
              </a:spcBef>
            </a:pPr>
            <a:endParaRPr lang="en-US" altLang="zh-CN" dirty="0"/>
          </a:p>
          <a:p>
            <a:pPr>
              <a:spcBef>
                <a:spcPts val="0"/>
              </a:spcBef>
            </a:pPr>
            <a:r>
              <a:rPr lang="en-US" altLang="zh-CN" dirty="0"/>
              <a:t>Tree operations typically take</a:t>
            </a:r>
            <a:br>
              <a:rPr lang="en-US" altLang="zh-CN" dirty="0"/>
            </a:br>
            <a:r>
              <a:rPr lang="en-US" altLang="zh-CN" dirty="0"/>
              <a:t>O(height) time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564" y="2140514"/>
            <a:ext cx="3400900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914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2800" dirty="0"/>
              <a:t>A binary tree </a:t>
            </a:r>
            <a:r>
              <a:rPr lang="en-US" altLang="zh-CN" sz="2800" dirty="0">
                <a:solidFill>
                  <a:srgbClr val="FF0000"/>
                </a:solidFill>
              </a:rPr>
              <a:t>T</a:t>
            </a:r>
            <a:r>
              <a:rPr lang="en-US" altLang="zh-CN" sz="2800" dirty="0"/>
              <a:t> is </a:t>
            </a:r>
            <a:r>
              <a:rPr lang="en-US" altLang="zh-CN" sz="2800" dirty="0">
                <a:solidFill>
                  <a:srgbClr val="FF0000"/>
                </a:solidFill>
              </a:rPr>
              <a:t>balanced</a:t>
            </a:r>
            <a:r>
              <a:rPr lang="en-US" altLang="zh-CN" sz="2800" dirty="0"/>
              <a:t> if the following holds on every internal node </a:t>
            </a:r>
            <a:r>
              <a:rPr lang="en-US" altLang="zh-CN" sz="2800" dirty="0">
                <a:solidFill>
                  <a:srgbClr val="FF0000"/>
                </a:solidFill>
              </a:rPr>
              <a:t>u</a:t>
            </a:r>
            <a:r>
              <a:rPr lang="en-US" altLang="zh-CN" sz="2800" dirty="0"/>
              <a:t> of T :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800" dirty="0"/>
          </a:p>
          <a:p>
            <a:pPr eaLnBrk="1" hangingPunct="1">
              <a:spcBef>
                <a:spcPts val="0"/>
              </a:spcBef>
            </a:pPr>
            <a:endParaRPr lang="en-US" altLang="zh-CN" sz="22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1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Balanced Binary Search Tree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293834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2800" dirty="0"/>
              <a:t>A binary tree </a:t>
            </a:r>
            <a:r>
              <a:rPr lang="en-US" altLang="zh-CN" sz="2800" dirty="0">
                <a:solidFill>
                  <a:srgbClr val="FF0000"/>
                </a:solidFill>
              </a:rPr>
              <a:t>T</a:t>
            </a:r>
            <a:r>
              <a:rPr lang="en-US" altLang="zh-CN" sz="2800" dirty="0"/>
              <a:t> is </a:t>
            </a:r>
            <a:r>
              <a:rPr lang="en-US" altLang="zh-CN" sz="2800" dirty="0">
                <a:solidFill>
                  <a:srgbClr val="FF0000"/>
                </a:solidFill>
              </a:rPr>
              <a:t>balanced</a:t>
            </a:r>
            <a:r>
              <a:rPr lang="en-US" altLang="zh-CN" sz="2800" dirty="0"/>
              <a:t> if the following holds on every internal node </a:t>
            </a:r>
            <a:r>
              <a:rPr lang="en-US" altLang="zh-CN" sz="2800" dirty="0">
                <a:solidFill>
                  <a:srgbClr val="FF0000"/>
                </a:solidFill>
              </a:rPr>
              <a:t>u</a:t>
            </a:r>
            <a:r>
              <a:rPr lang="en-US" altLang="zh-CN" sz="2800" dirty="0"/>
              <a:t> of T :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400" dirty="0"/>
              <a:t>The height of the left subtree of u differs from that of the right subtree of u by </a:t>
            </a:r>
            <a:r>
              <a:rPr lang="en-US" altLang="zh-CN" sz="2400" dirty="0">
                <a:solidFill>
                  <a:srgbClr val="FF0000"/>
                </a:solidFill>
              </a:rPr>
              <a:t>at most 1</a:t>
            </a:r>
            <a:r>
              <a:rPr lang="en-US" altLang="zh-CN" sz="2400" dirty="0"/>
              <a:t>.</a:t>
            </a:r>
            <a:endParaRPr lang="en-US" altLang="zh-CN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800" dirty="0"/>
          </a:p>
          <a:p>
            <a:pPr eaLnBrk="1" hangingPunct="1">
              <a:spcBef>
                <a:spcPts val="0"/>
              </a:spcBef>
            </a:pPr>
            <a:endParaRPr lang="en-US" altLang="zh-CN" sz="22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1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Balanced Binary Search Tree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1506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2800" dirty="0"/>
              <a:t>A binary tree </a:t>
            </a:r>
            <a:r>
              <a:rPr lang="en-US" altLang="zh-CN" sz="2800" dirty="0">
                <a:solidFill>
                  <a:srgbClr val="FF0000"/>
                </a:solidFill>
              </a:rPr>
              <a:t>T</a:t>
            </a:r>
            <a:r>
              <a:rPr lang="en-US" altLang="zh-CN" sz="2800" dirty="0"/>
              <a:t> is </a:t>
            </a:r>
            <a:r>
              <a:rPr lang="en-US" altLang="zh-CN" sz="2800" dirty="0">
                <a:solidFill>
                  <a:srgbClr val="FF0000"/>
                </a:solidFill>
              </a:rPr>
              <a:t>balanced</a:t>
            </a:r>
            <a:r>
              <a:rPr lang="en-US" altLang="zh-CN" sz="2800" dirty="0"/>
              <a:t> if the following holds on every internal node </a:t>
            </a:r>
            <a:r>
              <a:rPr lang="en-US" altLang="zh-CN" sz="2800" dirty="0">
                <a:solidFill>
                  <a:srgbClr val="FF0000"/>
                </a:solidFill>
              </a:rPr>
              <a:t>u</a:t>
            </a:r>
            <a:r>
              <a:rPr lang="en-US" altLang="zh-CN" sz="2800" dirty="0"/>
              <a:t> of T :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400" dirty="0"/>
              <a:t>The height of the left subtree of u differs from that of the right subtree of u by </a:t>
            </a:r>
            <a:r>
              <a:rPr lang="en-US" altLang="zh-CN" sz="2400" dirty="0">
                <a:solidFill>
                  <a:srgbClr val="FF0000"/>
                </a:solidFill>
              </a:rPr>
              <a:t>at most 1</a:t>
            </a:r>
            <a:r>
              <a:rPr lang="en-US" altLang="zh-CN" sz="2400" dirty="0"/>
              <a:t>.</a:t>
            </a:r>
            <a:endParaRPr lang="en-US" altLang="zh-CN" dirty="0"/>
          </a:p>
          <a:p>
            <a:pPr eaLnBrk="1" hangingPunct="1">
              <a:spcBef>
                <a:spcPts val="0"/>
              </a:spcBef>
            </a:pPr>
            <a:r>
              <a:rPr lang="en-US" altLang="zh-CN" sz="2800" dirty="0"/>
              <a:t>If u violates the above requirement, we say that u is </a:t>
            </a:r>
            <a:r>
              <a:rPr lang="en-US" altLang="zh-CN" sz="2800" dirty="0">
                <a:solidFill>
                  <a:srgbClr val="FF0000"/>
                </a:solidFill>
              </a:rPr>
              <a:t>imbalanced</a:t>
            </a:r>
            <a:r>
              <a:rPr lang="en-US" altLang="zh-CN" sz="2800" dirty="0"/>
              <a:t>.</a:t>
            </a:r>
          </a:p>
          <a:p>
            <a:pPr eaLnBrk="1" hangingPunct="1">
              <a:spcBef>
                <a:spcPts val="0"/>
              </a:spcBef>
            </a:pPr>
            <a:endParaRPr lang="en-US" altLang="zh-CN" sz="2800" dirty="0"/>
          </a:p>
          <a:p>
            <a:pPr eaLnBrk="1" hangingPunct="1">
              <a:spcBef>
                <a:spcPts val="0"/>
              </a:spcBef>
            </a:pPr>
            <a:endParaRPr lang="en-US" altLang="zh-CN" sz="22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1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Balanced Binary Search Tree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20132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2800" dirty="0"/>
              <a:t>A binary tree </a:t>
            </a:r>
            <a:r>
              <a:rPr lang="en-US" altLang="zh-CN" sz="2800" dirty="0">
                <a:solidFill>
                  <a:srgbClr val="FF0000"/>
                </a:solidFill>
              </a:rPr>
              <a:t>T</a:t>
            </a:r>
            <a:r>
              <a:rPr lang="en-US" altLang="zh-CN" sz="2800" dirty="0"/>
              <a:t> is </a:t>
            </a:r>
            <a:r>
              <a:rPr lang="en-US" altLang="zh-CN" sz="2800" dirty="0">
                <a:solidFill>
                  <a:srgbClr val="FF0000"/>
                </a:solidFill>
              </a:rPr>
              <a:t>balanced</a:t>
            </a:r>
            <a:r>
              <a:rPr lang="en-US" altLang="zh-CN" sz="2800" dirty="0"/>
              <a:t> if the following holds on every internal node </a:t>
            </a:r>
            <a:r>
              <a:rPr lang="en-US" altLang="zh-CN" sz="2800" dirty="0">
                <a:solidFill>
                  <a:srgbClr val="FF0000"/>
                </a:solidFill>
              </a:rPr>
              <a:t>u</a:t>
            </a:r>
            <a:r>
              <a:rPr lang="en-US" altLang="zh-CN" sz="2800" dirty="0"/>
              <a:t> of T :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400" dirty="0"/>
              <a:t>The height of the left subtree of u differs from that of the right subtree of u by </a:t>
            </a:r>
            <a:r>
              <a:rPr lang="en-US" altLang="zh-CN" sz="2400" dirty="0">
                <a:solidFill>
                  <a:srgbClr val="FF0000"/>
                </a:solidFill>
              </a:rPr>
              <a:t>at most 1</a:t>
            </a:r>
            <a:r>
              <a:rPr lang="en-US" altLang="zh-CN" sz="2400" dirty="0"/>
              <a:t>.</a:t>
            </a:r>
            <a:endParaRPr lang="en-US" altLang="zh-CN" dirty="0"/>
          </a:p>
          <a:p>
            <a:pPr eaLnBrk="1" hangingPunct="1">
              <a:spcBef>
                <a:spcPts val="0"/>
              </a:spcBef>
            </a:pPr>
            <a:r>
              <a:rPr lang="en-US" altLang="zh-CN" sz="2800" dirty="0"/>
              <a:t>If u violates the above requirement, we say that u is </a:t>
            </a:r>
            <a:r>
              <a:rPr lang="en-US" altLang="zh-CN" sz="2800" dirty="0">
                <a:solidFill>
                  <a:srgbClr val="FF0000"/>
                </a:solidFill>
              </a:rPr>
              <a:t>imbalanced</a:t>
            </a:r>
            <a:r>
              <a:rPr lang="en-US" altLang="zh-CN" sz="2800" dirty="0"/>
              <a:t>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800" dirty="0"/>
              <a:t>The </a:t>
            </a:r>
            <a:r>
              <a:rPr lang="en-US" altLang="zh-CN" sz="2800" dirty="0">
                <a:solidFill>
                  <a:srgbClr val="FF0000"/>
                </a:solidFill>
              </a:rPr>
              <a:t>balance factor </a:t>
            </a:r>
            <a:r>
              <a:rPr lang="en-US" altLang="zh-CN" sz="2800" dirty="0"/>
              <a:t>of a node is the height of its right subtree minus the height of its left subtree.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800" dirty="0"/>
          </a:p>
          <a:p>
            <a:pPr eaLnBrk="1" hangingPunct="1">
              <a:spcBef>
                <a:spcPts val="0"/>
              </a:spcBef>
            </a:pPr>
            <a:endParaRPr lang="en-US" altLang="zh-CN" sz="2800" dirty="0"/>
          </a:p>
          <a:p>
            <a:pPr eaLnBrk="1" hangingPunct="1">
              <a:spcBef>
                <a:spcPts val="0"/>
              </a:spcBef>
            </a:pPr>
            <a:endParaRPr lang="en-US" altLang="zh-CN" sz="22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1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Balanced Binary Search Tree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644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6868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Sorting in Linear Time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Counting Sort</a:t>
            </a:r>
          </a:p>
          <a:p>
            <a:pPr eaLnBrk="1" hangingPunct="1">
              <a:spcBef>
                <a:spcPts val="5000"/>
              </a:spcBef>
            </a:pPr>
            <a:r>
              <a:rPr lang="en-US" altLang="zh-CN" sz="3400" dirty="0"/>
              <a:t>Randomized Selection Problem 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Problem Definition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First solution: Selection by sorting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A divide-and-conquer algorithm</a:t>
            </a:r>
          </a:p>
          <a:p>
            <a:pPr eaLnBrk="1" hangingPunct="1">
              <a:spcBef>
                <a:spcPts val="5000"/>
              </a:spcBef>
            </a:pPr>
            <a:r>
              <a:rPr lang="en-US" altLang="zh-CN" sz="3400" dirty="0"/>
              <a:t>Optimal Binary Search Tree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Review of Binary Search Tree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 Dynamic Programming Algorithm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04984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2800" dirty="0"/>
              <a:t>A binary tree </a:t>
            </a:r>
            <a:r>
              <a:rPr lang="en-US" altLang="zh-CN" sz="2800" dirty="0">
                <a:solidFill>
                  <a:srgbClr val="FF0000"/>
                </a:solidFill>
              </a:rPr>
              <a:t>T</a:t>
            </a:r>
            <a:r>
              <a:rPr lang="en-US" altLang="zh-CN" sz="2800" dirty="0"/>
              <a:t> is </a:t>
            </a:r>
            <a:r>
              <a:rPr lang="en-US" altLang="zh-CN" sz="2800" dirty="0">
                <a:solidFill>
                  <a:srgbClr val="FF0000"/>
                </a:solidFill>
              </a:rPr>
              <a:t>balanced</a:t>
            </a:r>
            <a:r>
              <a:rPr lang="en-US" altLang="zh-CN" sz="2800" dirty="0"/>
              <a:t> if the following holds on every internal node </a:t>
            </a:r>
            <a:r>
              <a:rPr lang="en-US" altLang="zh-CN" sz="2800" dirty="0">
                <a:solidFill>
                  <a:srgbClr val="FF0000"/>
                </a:solidFill>
              </a:rPr>
              <a:t>u</a:t>
            </a:r>
            <a:r>
              <a:rPr lang="en-US" altLang="zh-CN" sz="2800" dirty="0"/>
              <a:t> of T :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400" dirty="0"/>
              <a:t>The height of the left subtree of u differs from that of the right subtree of u by </a:t>
            </a:r>
            <a:r>
              <a:rPr lang="en-US" altLang="zh-CN" sz="2400" dirty="0">
                <a:solidFill>
                  <a:srgbClr val="FF0000"/>
                </a:solidFill>
              </a:rPr>
              <a:t>at most 1</a:t>
            </a:r>
            <a:r>
              <a:rPr lang="en-US" altLang="zh-CN" sz="2400" dirty="0"/>
              <a:t>.</a:t>
            </a:r>
            <a:endParaRPr lang="en-US" altLang="zh-CN" dirty="0"/>
          </a:p>
          <a:p>
            <a:pPr eaLnBrk="1" hangingPunct="1">
              <a:spcBef>
                <a:spcPts val="0"/>
              </a:spcBef>
            </a:pPr>
            <a:r>
              <a:rPr lang="en-US" altLang="zh-CN" sz="2800" dirty="0"/>
              <a:t>If u violates the above requirement, we say that u is </a:t>
            </a:r>
            <a:r>
              <a:rPr lang="en-US" altLang="zh-CN" sz="2800" dirty="0">
                <a:solidFill>
                  <a:srgbClr val="FF0000"/>
                </a:solidFill>
              </a:rPr>
              <a:t>imbalanced</a:t>
            </a:r>
            <a:r>
              <a:rPr lang="en-US" altLang="zh-CN" sz="2800" dirty="0"/>
              <a:t>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800" dirty="0"/>
              <a:t>The </a:t>
            </a:r>
            <a:r>
              <a:rPr lang="en-US" altLang="zh-CN" sz="2800" dirty="0">
                <a:solidFill>
                  <a:srgbClr val="FF0000"/>
                </a:solidFill>
              </a:rPr>
              <a:t>balance factor </a:t>
            </a:r>
            <a:r>
              <a:rPr lang="en-US" altLang="zh-CN" sz="2800" dirty="0"/>
              <a:t>of a node is the height of its right subtree minus the height of its left subtree.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800" dirty="0"/>
              <a:t>A node with balance factor </a:t>
            </a:r>
            <a:r>
              <a:rPr lang="en-US" altLang="zh-CN" sz="2800" dirty="0">
                <a:solidFill>
                  <a:srgbClr val="FF0000"/>
                </a:solidFill>
              </a:rPr>
              <a:t>1, 0 or −1 </a:t>
            </a:r>
            <a:r>
              <a:rPr lang="en-US" altLang="zh-CN" sz="2800" dirty="0"/>
              <a:t>is considered </a:t>
            </a:r>
            <a:r>
              <a:rPr lang="en-US" altLang="zh-CN" sz="2800" dirty="0">
                <a:solidFill>
                  <a:srgbClr val="FF0000"/>
                </a:solidFill>
              </a:rPr>
              <a:t>balanced</a:t>
            </a:r>
            <a:r>
              <a:rPr lang="en-US" altLang="zh-CN" sz="2800" dirty="0"/>
              <a:t>.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800" dirty="0"/>
          </a:p>
          <a:p>
            <a:pPr eaLnBrk="1" hangingPunct="1">
              <a:spcBef>
                <a:spcPts val="0"/>
              </a:spcBef>
            </a:pPr>
            <a:endParaRPr lang="en-US" altLang="zh-CN" sz="2800" dirty="0"/>
          </a:p>
          <a:p>
            <a:pPr eaLnBrk="1" hangingPunct="1">
              <a:spcBef>
                <a:spcPts val="0"/>
              </a:spcBef>
            </a:pPr>
            <a:endParaRPr lang="en-US" altLang="zh-CN" sz="22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1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Balanced Binary Search Tree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9869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7" b="8433"/>
          <a:stretch/>
        </p:blipFill>
        <p:spPr>
          <a:xfrm>
            <a:off x="1974780" y="4745871"/>
            <a:ext cx="5194440" cy="2112129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2800" dirty="0"/>
              <a:t>A binary tree </a:t>
            </a:r>
            <a:r>
              <a:rPr lang="en-US" altLang="zh-CN" sz="2800" dirty="0">
                <a:solidFill>
                  <a:srgbClr val="FF0000"/>
                </a:solidFill>
              </a:rPr>
              <a:t>T</a:t>
            </a:r>
            <a:r>
              <a:rPr lang="en-US" altLang="zh-CN" sz="2800" dirty="0"/>
              <a:t> is </a:t>
            </a:r>
            <a:r>
              <a:rPr lang="en-US" altLang="zh-CN" sz="2800" dirty="0">
                <a:solidFill>
                  <a:srgbClr val="FF0000"/>
                </a:solidFill>
              </a:rPr>
              <a:t>balanced</a:t>
            </a:r>
            <a:r>
              <a:rPr lang="en-US" altLang="zh-CN" sz="2800" dirty="0"/>
              <a:t> if the following holds on every internal node </a:t>
            </a:r>
            <a:r>
              <a:rPr lang="en-US" altLang="zh-CN" sz="2800" dirty="0">
                <a:solidFill>
                  <a:srgbClr val="FF0000"/>
                </a:solidFill>
              </a:rPr>
              <a:t>u</a:t>
            </a:r>
            <a:r>
              <a:rPr lang="en-US" altLang="zh-CN" sz="2800" dirty="0"/>
              <a:t> of T :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400" dirty="0"/>
              <a:t>The height of the left subtree of u differs from that of the right subtree of u by </a:t>
            </a:r>
            <a:r>
              <a:rPr lang="en-US" altLang="zh-CN" sz="2400" dirty="0">
                <a:solidFill>
                  <a:srgbClr val="FF0000"/>
                </a:solidFill>
              </a:rPr>
              <a:t>at most 1</a:t>
            </a:r>
            <a:r>
              <a:rPr lang="en-US" altLang="zh-CN" sz="2400" dirty="0"/>
              <a:t>.</a:t>
            </a:r>
            <a:endParaRPr lang="en-US" altLang="zh-CN" dirty="0"/>
          </a:p>
          <a:p>
            <a:pPr eaLnBrk="1" hangingPunct="1">
              <a:spcBef>
                <a:spcPts val="0"/>
              </a:spcBef>
            </a:pPr>
            <a:r>
              <a:rPr lang="en-US" altLang="zh-CN" sz="2800" dirty="0"/>
              <a:t>If u violates the above requirement, we say that u is </a:t>
            </a:r>
            <a:r>
              <a:rPr lang="en-US" altLang="zh-CN" sz="2800" dirty="0">
                <a:solidFill>
                  <a:srgbClr val="FF0000"/>
                </a:solidFill>
              </a:rPr>
              <a:t>imbalanced</a:t>
            </a:r>
            <a:r>
              <a:rPr lang="en-US" altLang="zh-CN" sz="2800" dirty="0"/>
              <a:t>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800" dirty="0"/>
              <a:t>The </a:t>
            </a:r>
            <a:r>
              <a:rPr lang="en-US" altLang="zh-CN" sz="2800" dirty="0">
                <a:solidFill>
                  <a:srgbClr val="FF0000"/>
                </a:solidFill>
              </a:rPr>
              <a:t>balance factor </a:t>
            </a:r>
            <a:r>
              <a:rPr lang="en-US" altLang="zh-CN" sz="2800" dirty="0"/>
              <a:t>of a node is the height of its right subtree minus the height of its left subtree.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CN" sz="2800" dirty="0"/>
              <a:t>A node with balance factor </a:t>
            </a:r>
            <a:r>
              <a:rPr lang="en-US" altLang="zh-CN" sz="2800" dirty="0">
                <a:solidFill>
                  <a:srgbClr val="FF0000"/>
                </a:solidFill>
              </a:rPr>
              <a:t>1, 0 or −1 </a:t>
            </a:r>
            <a:r>
              <a:rPr lang="en-US" altLang="zh-CN" sz="2800" dirty="0"/>
              <a:t>is considered </a:t>
            </a:r>
            <a:r>
              <a:rPr lang="en-US" altLang="zh-CN" sz="2800" dirty="0">
                <a:solidFill>
                  <a:srgbClr val="FF0000"/>
                </a:solidFill>
              </a:rPr>
              <a:t>balanced</a:t>
            </a:r>
            <a:r>
              <a:rPr lang="en-US" altLang="zh-CN" sz="2800" dirty="0"/>
              <a:t>.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2800" dirty="0"/>
          </a:p>
          <a:p>
            <a:pPr eaLnBrk="1" hangingPunct="1">
              <a:spcBef>
                <a:spcPts val="0"/>
              </a:spcBef>
            </a:pPr>
            <a:endParaRPr lang="en-US" altLang="zh-CN" sz="2800" dirty="0"/>
          </a:p>
          <a:p>
            <a:pPr eaLnBrk="1" hangingPunct="1">
              <a:spcBef>
                <a:spcPts val="0"/>
              </a:spcBef>
            </a:pPr>
            <a:endParaRPr lang="en-US" altLang="zh-CN" sz="22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1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Balanced Binary Search Tree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3508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algn="just" eaLnBrk="1" hangingPunct="1">
              <a:spcBef>
                <a:spcPts val="0"/>
              </a:spcBef>
              <a:buNone/>
            </a:pPr>
            <a:r>
              <a:rPr lang="en-US" altLang="zh-CN" sz="2800" dirty="0"/>
              <a:t>An </a:t>
            </a:r>
            <a:r>
              <a:rPr lang="en-US" altLang="zh-CN" sz="2800" b="1" dirty="0"/>
              <a:t>AVL</a:t>
            </a:r>
            <a:r>
              <a:rPr lang="en-US" altLang="zh-CN" sz="2800" dirty="0"/>
              <a:t>-tree on a set </a:t>
            </a:r>
            <a:r>
              <a:rPr lang="en-US" altLang="zh-CN" sz="2800" dirty="0">
                <a:solidFill>
                  <a:srgbClr val="FF0000"/>
                </a:solidFill>
              </a:rPr>
              <a:t>S</a:t>
            </a:r>
            <a:r>
              <a:rPr lang="en-US" altLang="zh-CN" sz="2800" dirty="0"/>
              <a:t> of </a:t>
            </a:r>
            <a:r>
              <a:rPr lang="en-US" altLang="zh-CN" sz="2800" dirty="0">
                <a:solidFill>
                  <a:srgbClr val="FF0000"/>
                </a:solidFill>
              </a:rPr>
              <a:t>n</a:t>
            </a:r>
            <a:r>
              <a:rPr lang="en-US" altLang="zh-CN" sz="2800" dirty="0"/>
              <a:t> integers is a balanced binary search tree </a:t>
            </a:r>
            <a:r>
              <a:rPr lang="en-US" altLang="zh-CN" sz="2800" dirty="0">
                <a:solidFill>
                  <a:srgbClr val="FF0000"/>
                </a:solidFill>
              </a:rPr>
              <a:t>T</a:t>
            </a:r>
            <a:r>
              <a:rPr lang="en-US" altLang="zh-CN" sz="2800" dirty="0"/>
              <a:t> where the following holds on every </a:t>
            </a:r>
            <a:r>
              <a:rPr lang="en-US" altLang="zh-CN" sz="2800" dirty="0">
                <a:solidFill>
                  <a:srgbClr val="FF0000"/>
                </a:solidFill>
              </a:rPr>
              <a:t>internal</a:t>
            </a:r>
            <a:r>
              <a:rPr lang="en-US" altLang="zh-CN" sz="2800" dirty="0"/>
              <a:t> node u</a:t>
            </a:r>
          </a:p>
          <a:p>
            <a:pPr algn="just" eaLnBrk="1" hangingPunct="1">
              <a:spcBef>
                <a:spcPts val="0"/>
              </a:spcBef>
            </a:pPr>
            <a:r>
              <a:rPr lang="en-US" altLang="zh-CN" sz="2800" dirty="0"/>
              <a:t>u stores the heights of its left and right subtrees.</a:t>
            </a:r>
            <a:endParaRPr lang="en-US" altLang="zh-CN" sz="20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1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AVL Tree </a:t>
            </a:r>
            <a:r>
              <a:rPr kumimoji="1" lang="en-US" altLang="zh-CN" sz="3200" b="0" kern="1200" dirty="0">
                <a:solidFill>
                  <a:schemeClr val="tx1"/>
                </a:solidFill>
                <a:latin typeface="Gulim" charset="0"/>
                <a:cs typeface="Gulim" charset="0"/>
              </a:rPr>
              <a:t>[</a:t>
            </a:r>
            <a:r>
              <a:rPr lang="en-US" altLang="zh-CN" sz="3200" b="0" dirty="0"/>
              <a:t>Adelson-</a:t>
            </a:r>
            <a:r>
              <a:rPr lang="en-US" altLang="zh-CN" sz="3200" b="0" dirty="0" err="1"/>
              <a:t>Velskii</a:t>
            </a:r>
            <a:r>
              <a:rPr lang="en-US" altLang="zh-CN" sz="3200" b="0" dirty="0"/>
              <a:t> &amp; Landis, 1962</a:t>
            </a:r>
            <a:r>
              <a:rPr kumimoji="1" lang="en-US" altLang="zh-CN" sz="3200" b="0" kern="1200" dirty="0">
                <a:solidFill>
                  <a:schemeClr val="tx1"/>
                </a:solidFill>
                <a:latin typeface="Gulim" charset="0"/>
                <a:cs typeface="Gulim" charset="0"/>
              </a:rPr>
              <a:t>]</a:t>
            </a:r>
            <a:endParaRPr lang="en-US" altLang="zh-CN" sz="3200" b="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7398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algn="just" eaLnBrk="1" hangingPunct="1">
              <a:spcBef>
                <a:spcPts val="0"/>
              </a:spcBef>
              <a:buNone/>
            </a:pPr>
            <a:r>
              <a:rPr lang="en-US" altLang="zh-CN" sz="2800" dirty="0"/>
              <a:t>An </a:t>
            </a:r>
            <a:r>
              <a:rPr lang="en-US" altLang="zh-CN" sz="2800" b="1" dirty="0"/>
              <a:t>AVL</a:t>
            </a:r>
            <a:r>
              <a:rPr lang="en-US" altLang="zh-CN" sz="2800" dirty="0"/>
              <a:t>-tree on a set </a:t>
            </a:r>
            <a:r>
              <a:rPr lang="en-US" altLang="zh-CN" sz="2800" dirty="0">
                <a:solidFill>
                  <a:srgbClr val="FF0000"/>
                </a:solidFill>
              </a:rPr>
              <a:t>S</a:t>
            </a:r>
            <a:r>
              <a:rPr lang="en-US" altLang="zh-CN" sz="2800" dirty="0"/>
              <a:t> of </a:t>
            </a:r>
            <a:r>
              <a:rPr lang="en-US" altLang="zh-CN" sz="2800" dirty="0">
                <a:solidFill>
                  <a:srgbClr val="FF0000"/>
                </a:solidFill>
              </a:rPr>
              <a:t>n</a:t>
            </a:r>
            <a:r>
              <a:rPr lang="en-US" altLang="zh-CN" sz="2800" dirty="0"/>
              <a:t> integers is a balanced binary search tree </a:t>
            </a:r>
            <a:r>
              <a:rPr lang="en-US" altLang="zh-CN" sz="2800" dirty="0">
                <a:solidFill>
                  <a:srgbClr val="FF0000"/>
                </a:solidFill>
              </a:rPr>
              <a:t>T</a:t>
            </a:r>
            <a:r>
              <a:rPr lang="en-US" altLang="zh-CN" sz="2800" dirty="0"/>
              <a:t> where the following holds on every </a:t>
            </a:r>
            <a:r>
              <a:rPr lang="en-US" altLang="zh-CN" sz="2800" dirty="0">
                <a:solidFill>
                  <a:srgbClr val="FF0000"/>
                </a:solidFill>
              </a:rPr>
              <a:t>internal</a:t>
            </a:r>
            <a:r>
              <a:rPr lang="en-US" altLang="zh-CN" sz="2800" dirty="0"/>
              <a:t> node u</a:t>
            </a:r>
          </a:p>
          <a:p>
            <a:pPr algn="just" eaLnBrk="1" hangingPunct="1">
              <a:spcBef>
                <a:spcPts val="0"/>
              </a:spcBef>
            </a:pPr>
            <a:r>
              <a:rPr lang="en-US" altLang="zh-CN" sz="2800" dirty="0"/>
              <a:t>u stores the heights of its left and right subtrees.</a:t>
            </a:r>
            <a:endParaRPr lang="en-US" altLang="zh-CN" sz="20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1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AVL Tree </a:t>
            </a:r>
            <a:r>
              <a:rPr kumimoji="1" lang="en-US" altLang="zh-CN" sz="3200" b="0" kern="1200" dirty="0">
                <a:solidFill>
                  <a:schemeClr val="tx1"/>
                </a:solidFill>
                <a:latin typeface="Gulim" charset="0"/>
                <a:cs typeface="Gulim" charset="0"/>
              </a:rPr>
              <a:t>[</a:t>
            </a:r>
            <a:r>
              <a:rPr lang="en-US" altLang="zh-CN" sz="3200" b="0" dirty="0"/>
              <a:t>Adelson-</a:t>
            </a:r>
            <a:r>
              <a:rPr lang="en-US" altLang="zh-CN" sz="3200" b="0" dirty="0" err="1"/>
              <a:t>Velskii</a:t>
            </a:r>
            <a:r>
              <a:rPr lang="en-US" altLang="zh-CN" sz="3200" b="0" dirty="0"/>
              <a:t> &amp; Landis, 1962</a:t>
            </a:r>
            <a:r>
              <a:rPr kumimoji="1" lang="en-US" altLang="zh-CN" sz="3200" b="0" kern="1200" dirty="0">
                <a:solidFill>
                  <a:schemeClr val="tx1"/>
                </a:solidFill>
                <a:latin typeface="Gulim" charset="0"/>
                <a:cs typeface="Gulim" charset="0"/>
              </a:rPr>
              <a:t>]</a:t>
            </a:r>
            <a:endParaRPr lang="en-US" altLang="zh-CN" sz="3200" b="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820262"/>
            <a:ext cx="2905530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708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>
              <a:spcBef>
                <a:spcPts val="0"/>
              </a:spcBef>
            </a:pPr>
            <a:r>
              <a:rPr lang="en-US" altLang="zh-CN" sz="2800" dirty="0"/>
              <a:t>By storing the subtree heights, an internal node knows whether it has become imbalanced.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1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AVL Tree </a:t>
            </a:r>
            <a:r>
              <a:rPr kumimoji="1" lang="en-US" altLang="zh-CN" sz="3200" b="0" kern="1200" dirty="0">
                <a:solidFill>
                  <a:schemeClr val="tx1"/>
                </a:solidFill>
                <a:latin typeface="Gulim" charset="0"/>
                <a:cs typeface="Gulim" charset="0"/>
              </a:rPr>
              <a:t>[</a:t>
            </a:r>
            <a:r>
              <a:rPr lang="en-US" altLang="zh-CN" sz="3200" b="0" dirty="0"/>
              <a:t>Adelson-</a:t>
            </a:r>
            <a:r>
              <a:rPr lang="en-US" altLang="zh-CN" sz="3200" b="0" dirty="0" err="1"/>
              <a:t>Velskii</a:t>
            </a:r>
            <a:r>
              <a:rPr lang="en-US" altLang="zh-CN" sz="3200" b="0" dirty="0"/>
              <a:t> &amp; Landis, 1962</a:t>
            </a:r>
            <a:r>
              <a:rPr kumimoji="1" lang="en-US" altLang="zh-CN" sz="3200" b="0" kern="1200" dirty="0">
                <a:solidFill>
                  <a:schemeClr val="tx1"/>
                </a:solidFill>
                <a:latin typeface="Gulim" charset="0"/>
                <a:cs typeface="Gulim" charset="0"/>
              </a:rPr>
              <a:t>]</a:t>
            </a:r>
            <a:endParaRPr lang="en-US" altLang="zh-CN" sz="3200" b="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820262"/>
            <a:ext cx="2905530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382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>
              <a:spcBef>
                <a:spcPts val="0"/>
              </a:spcBef>
            </a:pPr>
            <a:r>
              <a:rPr lang="en-US" altLang="zh-CN" sz="2800" dirty="0"/>
              <a:t>By storing the subtree heights, an internal node knows whether it has become imbalanced.</a:t>
            </a:r>
          </a:p>
          <a:p>
            <a:pPr algn="just" eaLnBrk="1" hangingPunct="1">
              <a:spcBef>
                <a:spcPts val="0"/>
              </a:spcBef>
            </a:pPr>
            <a:r>
              <a:rPr lang="en-US" altLang="zh-CN" sz="2800" dirty="0"/>
              <a:t>The left subtree height of an internal node can be obtained in O(1) time from its left child. Similarly for the right.</a:t>
            </a: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eaLnBrk="1" hangingPunct="1">
              <a:spcBef>
                <a:spcPts val="0"/>
              </a:spcBef>
            </a:pPr>
            <a:endParaRPr lang="en-US" altLang="zh-CN" sz="1800" dirty="0"/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zh-CN" sz="1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AVL Tree </a:t>
            </a:r>
            <a:r>
              <a:rPr kumimoji="1" lang="en-US" altLang="zh-CN" sz="3200" b="0" kern="1200" dirty="0">
                <a:solidFill>
                  <a:schemeClr val="tx1"/>
                </a:solidFill>
                <a:latin typeface="Gulim" charset="0"/>
                <a:cs typeface="Gulim" charset="0"/>
              </a:rPr>
              <a:t>[</a:t>
            </a:r>
            <a:r>
              <a:rPr lang="en-US" altLang="zh-CN" sz="3200" b="0" dirty="0"/>
              <a:t>Adelson-</a:t>
            </a:r>
            <a:r>
              <a:rPr lang="en-US" altLang="zh-CN" sz="3200" b="0" dirty="0" err="1"/>
              <a:t>Velskii</a:t>
            </a:r>
            <a:r>
              <a:rPr lang="en-US" altLang="zh-CN" sz="3200" b="0" dirty="0"/>
              <a:t> &amp; Landis, 1962</a:t>
            </a:r>
            <a:r>
              <a:rPr kumimoji="1" lang="en-US" altLang="zh-CN" sz="3200" b="0" kern="1200" dirty="0">
                <a:solidFill>
                  <a:schemeClr val="tx1"/>
                </a:solidFill>
                <a:latin typeface="Gulim" charset="0"/>
                <a:cs typeface="Gulim" charset="0"/>
              </a:rPr>
              <a:t>]</a:t>
            </a:r>
            <a:endParaRPr lang="en-US" altLang="zh-CN" sz="3200" b="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820262"/>
            <a:ext cx="2905530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790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6868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Sorting in Linear Time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Counting Sort</a:t>
            </a:r>
          </a:p>
          <a:p>
            <a:pPr eaLnBrk="1" hangingPunct="1">
              <a:spcBef>
                <a:spcPts val="5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Randomized Selection Problem 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Problem Definition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First solution: Selection by sorting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A divide-and-conquer algorithm</a:t>
            </a:r>
          </a:p>
          <a:p>
            <a:pPr eaLnBrk="1" hangingPunct="1">
              <a:spcBef>
                <a:spcPts val="5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Optimal Binary Search Tree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Review of Binary Search Tree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 Dynamic Programming Algorithm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5544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 algn="l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 algn="l">
              <a:buNone/>
            </a:pPr>
            <a:endParaRPr lang="en-US" altLang="zh-CN" sz="2400" dirty="0">
              <a:solidFill>
                <a:srgbClr val="00B05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Optimal BST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127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48280" y="1199359"/>
            <a:ext cx="8446928" cy="4461889"/>
            <a:chOff x="348280" y="1199360"/>
            <a:chExt cx="8399112" cy="3745092"/>
          </a:xfrm>
        </p:grpSpPr>
        <p:grpSp>
          <p:nvGrpSpPr>
            <p:cNvPr id="2" name="组合 1"/>
            <p:cNvGrpSpPr/>
            <p:nvPr/>
          </p:nvGrpSpPr>
          <p:grpSpPr>
            <a:xfrm>
              <a:off x="348280" y="1199360"/>
              <a:ext cx="8399112" cy="3745092"/>
              <a:chOff x="457199" y="3711401"/>
              <a:chExt cx="8338519" cy="3354560"/>
            </a:xfr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grpSpPr>
          <p:grpSp>
            <p:nvGrpSpPr>
              <p:cNvPr id="12" name="组合 11"/>
              <p:cNvGrpSpPr/>
              <p:nvPr/>
            </p:nvGrpSpPr>
            <p:grpSpPr>
              <a:xfrm>
                <a:off x="457199" y="3711401"/>
                <a:ext cx="8338519" cy="3354560"/>
                <a:chOff x="457199" y="3711401"/>
                <a:chExt cx="8338519" cy="3354560"/>
              </a:xfrm>
            </p:grpSpPr>
            <p:sp>
              <p:nvSpPr>
                <p:cNvPr id="14" name="同侧圆角矩形 13"/>
                <p:cNvSpPr/>
                <p:nvPr/>
              </p:nvSpPr>
              <p:spPr bwMode="auto">
                <a:xfrm>
                  <a:off x="457200" y="3711401"/>
                  <a:ext cx="8338518" cy="440394"/>
                </a:xfrm>
                <a:prstGeom prst="round2SameRect">
                  <a:avLst>
                    <a:gd name="adj1" fmla="val 39181"/>
                    <a:gd name="adj2" fmla="val 0"/>
                  </a:avLst>
                </a:prstGeom>
                <a:solidFill>
                  <a:srgbClr val="26268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endParaRPr>
                </a:p>
              </p:txBody>
            </p:sp>
            <p:sp>
              <p:nvSpPr>
                <p:cNvPr id="15" name="同侧圆角矩形 14"/>
                <p:cNvSpPr/>
                <p:nvPr/>
              </p:nvSpPr>
              <p:spPr bwMode="auto">
                <a:xfrm rot="10800000">
                  <a:off x="457199" y="4151794"/>
                  <a:ext cx="8338518" cy="2914167"/>
                </a:xfrm>
                <a:prstGeom prst="round2SameRect">
                  <a:avLst>
                    <a:gd name="adj1" fmla="val 9433"/>
                    <a:gd name="adj2" fmla="val 0"/>
                  </a:avLst>
                </a:prstGeom>
                <a:solidFill>
                  <a:srgbClr val="E9E9F3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endParaRPr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539552" y="3711401"/>
                <a:ext cx="16561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Definition</a:t>
                </a:r>
                <a:endParaRPr lang="zh-CN" altLang="en-US" sz="2400" b="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431230" y="1732462"/>
              <a:ext cx="8255570" cy="1007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zh-CN" sz="2400" b="0" dirty="0">
                  <a:latin typeface="Calibri" panose="020F0502020204030204" pitchFamily="34" charset="0"/>
                </a:rPr>
                <a:t>Given a sequence K = &lt;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k</a:t>
              </a:r>
              <a:r>
                <a:rPr lang="en-US" altLang="zh-CN" sz="2400" b="0" i="1" baseline="-25000" dirty="0">
                  <a:latin typeface="Calibri" panose="020F0502020204030204" pitchFamily="34" charset="0"/>
                </a:rPr>
                <a:t>1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, k</a:t>
              </a:r>
              <a:r>
                <a:rPr lang="en-US" altLang="zh-CN" sz="2400" b="0" i="1" baseline="-25000" dirty="0">
                  <a:latin typeface="Calibri" panose="020F0502020204030204" pitchFamily="34" charset="0"/>
                </a:rPr>
                <a:t>2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,…, </a:t>
              </a:r>
              <a:r>
                <a:rPr lang="en-US" altLang="zh-CN" sz="2400" b="0" i="1" dirty="0" err="1">
                  <a:latin typeface="Calibri" panose="020F0502020204030204" pitchFamily="34" charset="0"/>
                </a:rPr>
                <a:t>k</a:t>
              </a:r>
              <a:r>
                <a:rPr lang="en-US" altLang="zh-CN" sz="2400" b="0" i="1" baseline="-25000" dirty="0" err="1">
                  <a:latin typeface="Calibri" panose="020F0502020204030204" pitchFamily="34" charset="0"/>
                </a:rPr>
                <a:t>n</a:t>
              </a:r>
              <a:r>
                <a:rPr lang="en-US" altLang="zh-CN" sz="2400" b="0" dirty="0">
                  <a:latin typeface="Calibri" panose="020F0502020204030204" pitchFamily="34" charset="0"/>
                </a:rPr>
                <a:t>&gt; of 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n</a:t>
              </a:r>
              <a:r>
                <a:rPr lang="en-US" altLang="zh-CN" sz="2400" b="0" dirty="0">
                  <a:latin typeface="Calibri" panose="020F0502020204030204" pitchFamily="34" charset="0"/>
                </a:rPr>
                <a:t> distinct keys in sorted order (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k</a:t>
              </a:r>
              <a:r>
                <a:rPr lang="en-US" altLang="zh-CN" sz="2400" b="0" i="1" baseline="-25000" dirty="0">
                  <a:latin typeface="Calibri" panose="020F0502020204030204" pitchFamily="34" charset="0"/>
                </a:rPr>
                <a:t>1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&lt;k</a:t>
              </a:r>
              <a:r>
                <a:rPr lang="en-US" altLang="zh-CN" sz="2400" b="0" i="1" baseline="-25000" dirty="0">
                  <a:latin typeface="Calibri" panose="020F0502020204030204" pitchFamily="34" charset="0"/>
                </a:rPr>
                <a:t>2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&lt;…&lt;</a:t>
              </a:r>
              <a:r>
                <a:rPr lang="en-US" altLang="zh-CN" sz="2400" b="0" i="1" dirty="0" err="1">
                  <a:latin typeface="Calibri" panose="020F0502020204030204" pitchFamily="34" charset="0"/>
                </a:rPr>
                <a:t>k</a:t>
              </a:r>
              <a:r>
                <a:rPr lang="en-US" altLang="zh-CN" sz="2400" b="0" i="1" baseline="-25000" dirty="0" err="1">
                  <a:latin typeface="Calibri" panose="020F0502020204030204" pitchFamily="34" charset="0"/>
                </a:rPr>
                <a:t>n</a:t>
              </a:r>
              <a:r>
                <a:rPr lang="en-US" altLang="zh-CN" sz="2400" b="0" dirty="0">
                  <a:latin typeface="Calibri" panose="020F0502020204030204" pitchFamily="34" charset="0"/>
                </a:rPr>
                <a:t>);</a:t>
              </a:r>
              <a:endParaRPr lang="en-US" altLang="zh-CN" sz="2200" b="0" dirty="0">
                <a:latin typeface="Calibri" panose="020F0502020204030204" pitchFamily="34" charset="0"/>
              </a:endParaRPr>
            </a:p>
            <a:p>
              <a:endParaRPr lang="zh-CN" altLang="en-US" sz="2400" b="0" dirty="0">
                <a:latin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>
                <a:extLst>
                  <a:ext uri="{FF2B5EF4-FFF2-40B4-BE49-F238E27FC236}">
                    <a16:creationId xmlns:a16="http://schemas.microsoft.com/office/drawing/2014/main" id="{A079FB4E-EF13-4ED6-9312-DC66052AB7A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04745" y="2204864"/>
              <a:ext cx="2361732" cy="333756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180866">
                      <a:extLst>
                        <a:ext uri="{9D8B030D-6E8A-4147-A177-3AD203B41FA5}">
                          <a16:colId xmlns:a16="http://schemas.microsoft.com/office/drawing/2014/main" val="1485745916"/>
                        </a:ext>
                      </a:extLst>
                    </a:gridCol>
                    <a:gridCol w="1180866">
                      <a:extLst>
                        <a:ext uri="{9D8B030D-6E8A-4147-A177-3AD203B41FA5}">
                          <a16:colId xmlns:a16="http://schemas.microsoft.com/office/drawing/2014/main" val="2842916531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tx1"/>
                              </a:solidFill>
                            </a:rPr>
                            <a:t>Vocabulary</a:t>
                          </a:r>
                          <a:endParaRPr lang="zh-CN" altLang="en-US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709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Word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Probability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6389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=0.1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70938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Algorithm 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=0.4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26711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=0.05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8714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Crowd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=0.2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975626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=0.02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14730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Search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=0.2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8162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=0.03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4120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>
                <a:extLst>
                  <a:ext uri="{FF2B5EF4-FFF2-40B4-BE49-F238E27FC236}">
                    <a16:creationId xmlns:a16="http://schemas.microsoft.com/office/drawing/2014/main" id="{A079FB4E-EF13-4ED6-9312-DC66052AB7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667228"/>
                  </p:ext>
                </p:extLst>
              </p:nvPr>
            </p:nvGraphicFramePr>
            <p:xfrm>
              <a:off x="6304745" y="2204864"/>
              <a:ext cx="2361732" cy="333756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180866">
                      <a:extLst>
                        <a:ext uri="{9D8B030D-6E8A-4147-A177-3AD203B41FA5}">
                          <a16:colId xmlns:a16="http://schemas.microsoft.com/office/drawing/2014/main" val="1485745916"/>
                        </a:ext>
                      </a:extLst>
                    </a:gridCol>
                    <a:gridCol w="1180866">
                      <a:extLst>
                        <a:ext uri="{9D8B030D-6E8A-4147-A177-3AD203B41FA5}">
                          <a16:colId xmlns:a16="http://schemas.microsoft.com/office/drawing/2014/main" val="2842916531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tx1"/>
                              </a:solidFill>
                            </a:rPr>
                            <a:t>Vocabulary</a:t>
                          </a:r>
                          <a:endParaRPr lang="zh-CN" altLang="en-US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709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Word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Probability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6389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5" t="-208197" r="-101031" b="-6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208197" r="-1031" b="-6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0938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Algorithm 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308197" r="-1031" b="-5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26711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5" t="-408197" r="-101031" b="-4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408197" r="-1031" b="-4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8714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Crowd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508197" r="-1031" b="-3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75626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5" t="-608197" r="-101031" b="-2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608197" r="-1031" b="-2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4730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Search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708197" r="-1031" b="-1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8162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5" t="-808197" r="-101031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808197" r="-1031" b="-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1200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466708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 algn="l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 algn="l">
              <a:buNone/>
            </a:pPr>
            <a:endParaRPr lang="en-US" altLang="zh-CN" sz="2400" dirty="0">
              <a:solidFill>
                <a:srgbClr val="00B05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Optimal BST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128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48280" y="1199359"/>
            <a:ext cx="8446928" cy="4461889"/>
            <a:chOff x="348280" y="1199360"/>
            <a:chExt cx="8399112" cy="3745092"/>
          </a:xfrm>
        </p:grpSpPr>
        <p:grpSp>
          <p:nvGrpSpPr>
            <p:cNvPr id="2" name="组合 1"/>
            <p:cNvGrpSpPr/>
            <p:nvPr/>
          </p:nvGrpSpPr>
          <p:grpSpPr>
            <a:xfrm>
              <a:off x="348280" y="1199360"/>
              <a:ext cx="8399112" cy="3745092"/>
              <a:chOff x="457199" y="3711401"/>
              <a:chExt cx="8338519" cy="3354560"/>
            </a:xfr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grpSpPr>
          <p:grpSp>
            <p:nvGrpSpPr>
              <p:cNvPr id="12" name="组合 11"/>
              <p:cNvGrpSpPr/>
              <p:nvPr/>
            </p:nvGrpSpPr>
            <p:grpSpPr>
              <a:xfrm>
                <a:off x="457199" y="3711401"/>
                <a:ext cx="8338519" cy="3354560"/>
                <a:chOff x="457199" y="3711401"/>
                <a:chExt cx="8338519" cy="3354560"/>
              </a:xfrm>
            </p:grpSpPr>
            <p:sp>
              <p:nvSpPr>
                <p:cNvPr id="14" name="同侧圆角矩形 13"/>
                <p:cNvSpPr/>
                <p:nvPr/>
              </p:nvSpPr>
              <p:spPr bwMode="auto">
                <a:xfrm>
                  <a:off x="457200" y="3711401"/>
                  <a:ext cx="8338518" cy="440394"/>
                </a:xfrm>
                <a:prstGeom prst="round2SameRect">
                  <a:avLst>
                    <a:gd name="adj1" fmla="val 39181"/>
                    <a:gd name="adj2" fmla="val 0"/>
                  </a:avLst>
                </a:prstGeom>
                <a:solidFill>
                  <a:srgbClr val="26268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endParaRPr>
                </a:p>
              </p:txBody>
            </p:sp>
            <p:sp>
              <p:nvSpPr>
                <p:cNvPr id="15" name="同侧圆角矩形 14"/>
                <p:cNvSpPr/>
                <p:nvPr/>
              </p:nvSpPr>
              <p:spPr bwMode="auto">
                <a:xfrm rot="10800000">
                  <a:off x="457199" y="4151794"/>
                  <a:ext cx="8338518" cy="2914167"/>
                </a:xfrm>
                <a:prstGeom prst="round2SameRect">
                  <a:avLst>
                    <a:gd name="adj1" fmla="val 9433"/>
                    <a:gd name="adj2" fmla="val 0"/>
                  </a:avLst>
                </a:prstGeom>
                <a:solidFill>
                  <a:srgbClr val="E9E9F3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endParaRPr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539552" y="3711401"/>
                <a:ext cx="16561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Definition</a:t>
                </a:r>
                <a:endParaRPr lang="zh-CN" altLang="en-US" sz="2400" b="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431230" y="1732462"/>
              <a:ext cx="8255570" cy="1291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zh-CN" sz="2400" b="0" dirty="0">
                  <a:latin typeface="Calibri" panose="020F0502020204030204" pitchFamily="34" charset="0"/>
                </a:rPr>
                <a:t>Given a sequence K = &lt;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k</a:t>
              </a:r>
              <a:r>
                <a:rPr lang="en-US" altLang="zh-CN" sz="2400" b="0" i="1" baseline="-25000" dirty="0">
                  <a:latin typeface="Calibri" panose="020F0502020204030204" pitchFamily="34" charset="0"/>
                </a:rPr>
                <a:t>1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, k</a:t>
              </a:r>
              <a:r>
                <a:rPr lang="en-US" altLang="zh-CN" sz="2400" b="0" i="1" baseline="-25000" dirty="0">
                  <a:latin typeface="Calibri" panose="020F0502020204030204" pitchFamily="34" charset="0"/>
                </a:rPr>
                <a:t>2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,…, </a:t>
              </a:r>
              <a:r>
                <a:rPr lang="en-US" altLang="zh-CN" sz="2400" b="0" i="1" dirty="0" err="1">
                  <a:latin typeface="Calibri" panose="020F0502020204030204" pitchFamily="34" charset="0"/>
                </a:rPr>
                <a:t>k</a:t>
              </a:r>
              <a:r>
                <a:rPr lang="en-US" altLang="zh-CN" sz="2400" b="0" i="1" baseline="-25000" dirty="0" err="1">
                  <a:latin typeface="Calibri" panose="020F0502020204030204" pitchFamily="34" charset="0"/>
                </a:rPr>
                <a:t>n</a:t>
              </a:r>
              <a:r>
                <a:rPr lang="en-US" altLang="zh-CN" sz="2400" b="0" dirty="0">
                  <a:latin typeface="Calibri" panose="020F0502020204030204" pitchFamily="34" charset="0"/>
                </a:rPr>
                <a:t>&gt; of 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n</a:t>
              </a:r>
              <a:r>
                <a:rPr lang="en-US" altLang="zh-CN" sz="2400" b="0" dirty="0">
                  <a:latin typeface="Calibri" panose="020F0502020204030204" pitchFamily="34" charset="0"/>
                </a:rPr>
                <a:t> distinct keys in sorted order (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k</a:t>
              </a:r>
              <a:r>
                <a:rPr lang="en-US" altLang="zh-CN" sz="2400" b="0" i="1" baseline="-25000" dirty="0">
                  <a:latin typeface="Calibri" panose="020F0502020204030204" pitchFamily="34" charset="0"/>
                </a:rPr>
                <a:t>1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&lt;k</a:t>
              </a:r>
              <a:r>
                <a:rPr lang="en-US" altLang="zh-CN" sz="2400" b="0" i="1" baseline="-25000" dirty="0">
                  <a:latin typeface="Calibri" panose="020F0502020204030204" pitchFamily="34" charset="0"/>
                </a:rPr>
                <a:t>2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&lt;…&lt;</a:t>
              </a:r>
              <a:r>
                <a:rPr lang="en-US" altLang="zh-CN" sz="2400" b="0" i="1" dirty="0" err="1">
                  <a:latin typeface="Calibri" panose="020F0502020204030204" pitchFamily="34" charset="0"/>
                </a:rPr>
                <a:t>k</a:t>
              </a:r>
              <a:r>
                <a:rPr lang="en-US" altLang="zh-CN" sz="2400" b="0" i="1" baseline="-25000" dirty="0" err="1">
                  <a:latin typeface="Calibri" panose="020F0502020204030204" pitchFamily="34" charset="0"/>
                </a:rPr>
                <a:t>n</a:t>
              </a:r>
              <a:r>
                <a:rPr lang="en-US" altLang="zh-CN" sz="2400" b="0" dirty="0">
                  <a:latin typeface="Calibri" panose="020F0502020204030204" pitchFamily="34" charset="0"/>
                </a:rPr>
                <a:t>);</a:t>
              </a:r>
            </a:p>
            <a:p>
              <a:pPr marL="800100" lvl="1" indent="-342900">
                <a:buFont typeface="Wingdings" panose="05000000000000000000" pitchFamily="2" charset="2"/>
                <a:buChar char="Ø"/>
              </a:pPr>
              <a:r>
                <a:rPr lang="en-US" altLang="zh-CN" sz="2200" b="0" dirty="0">
                  <a:latin typeface="Calibri" panose="020F0502020204030204" pitchFamily="34" charset="0"/>
                </a:rPr>
                <a:t>For each key </a:t>
              </a:r>
              <a:r>
                <a:rPr lang="en-US" altLang="zh-CN" sz="2200" b="0" i="1" dirty="0" err="1">
                  <a:latin typeface="Calibri" panose="020F0502020204030204" pitchFamily="34" charset="0"/>
                </a:rPr>
                <a:t>k</a:t>
              </a:r>
              <a:r>
                <a:rPr lang="en-US" altLang="zh-CN" sz="2200" b="0" i="1" baseline="-25000" dirty="0" err="1">
                  <a:latin typeface="Calibri" panose="020F0502020204030204" pitchFamily="34" charset="0"/>
                </a:rPr>
                <a:t>i</a:t>
              </a:r>
              <a:r>
                <a:rPr lang="en-US" altLang="zh-CN" sz="2200" b="0" dirty="0">
                  <a:latin typeface="Calibri" panose="020F0502020204030204" pitchFamily="34" charset="0"/>
                </a:rPr>
                <a:t> , the search probability is </a:t>
              </a:r>
              <a:r>
                <a:rPr lang="en-US" altLang="zh-CN" sz="2200" b="0" i="1" dirty="0">
                  <a:latin typeface="Calibri" panose="020F0502020204030204" pitchFamily="34" charset="0"/>
                </a:rPr>
                <a:t>p</a:t>
              </a:r>
              <a:r>
                <a:rPr lang="en-US" altLang="zh-CN" sz="2200" b="0" i="1" baseline="-25000" dirty="0">
                  <a:latin typeface="Calibri" panose="020F0502020204030204" pitchFamily="34" charset="0"/>
                </a:rPr>
                <a:t>i</a:t>
              </a:r>
              <a:endParaRPr lang="en-US" altLang="zh-CN" sz="2200" b="0" dirty="0">
                <a:latin typeface="Calibri" panose="020F0502020204030204" pitchFamily="34" charset="0"/>
              </a:endParaRPr>
            </a:p>
            <a:p>
              <a:endParaRPr lang="zh-CN" altLang="en-US" sz="2400" b="0" dirty="0">
                <a:latin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>
                <a:extLst>
                  <a:ext uri="{FF2B5EF4-FFF2-40B4-BE49-F238E27FC236}">
                    <a16:creationId xmlns:a16="http://schemas.microsoft.com/office/drawing/2014/main" id="{C6FAE9C7-FCE5-4969-B082-3078D7988E0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04745" y="2204864"/>
              <a:ext cx="2361732" cy="333756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180866">
                      <a:extLst>
                        <a:ext uri="{9D8B030D-6E8A-4147-A177-3AD203B41FA5}">
                          <a16:colId xmlns:a16="http://schemas.microsoft.com/office/drawing/2014/main" val="1485745916"/>
                        </a:ext>
                      </a:extLst>
                    </a:gridCol>
                    <a:gridCol w="1180866">
                      <a:extLst>
                        <a:ext uri="{9D8B030D-6E8A-4147-A177-3AD203B41FA5}">
                          <a16:colId xmlns:a16="http://schemas.microsoft.com/office/drawing/2014/main" val="2842916531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tx1"/>
                              </a:solidFill>
                            </a:rPr>
                            <a:t>Vocabulary</a:t>
                          </a:r>
                          <a:endParaRPr lang="zh-CN" altLang="en-US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709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Word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Probability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6389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=0.1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70938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Algorithm 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=0.4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26711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=0.05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8714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Crowd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=0.2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975626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=0.02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14730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Search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=0.2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8162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=0.03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4120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>
                <a:extLst>
                  <a:ext uri="{FF2B5EF4-FFF2-40B4-BE49-F238E27FC236}">
                    <a16:creationId xmlns:a16="http://schemas.microsoft.com/office/drawing/2014/main" id="{C6FAE9C7-FCE5-4969-B082-3078D7988E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5280268"/>
                  </p:ext>
                </p:extLst>
              </p:nvPr>
            </p:nvGraphicFramePr>
            <p:xfrm>
              <a:off x="6304745" y="2204864"/>
              <a:ext cx="2361732" cy="333756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180866">
                      <a:extLst>
                        <a:ext uri="{9D8B030D-6E8A-4147-A177-3AD203B41FA5}">
                          <a16:colId xmlns:a16="http://schemas.microsoft.com/office/drawing/2014/main" val="1485745916"/>
                        </a:ext>
                      </a:extLst>
                    </a:gridCol>
                    <a:gridCol w="1180866">
                      <a:extLst>
                        <a:ext uri="{9D8B030D-6E8A-4147-A177-3AD203B41FA5}">
                          <a16:colId xmlns:a16="http://schemas.microsoft.com/office/drawing/2014/main" val="2842916531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tx1"/>
                              </a:solidFill>
                            </a:rPr>
                            <a:t>Vocabulary</a:t>
                          </a:r>
                          <a:endParaRPr lang="zh-CN" altLang="en-US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709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Word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Probability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6389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5" t="-208197" r="-101031" b="-6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208197" r="-1031" b="-6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0938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Algorithm 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308197" r="-1031" b="-5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26711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5" t="-408197" r="-101031" b="-4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408197" r="-1031" b="-4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8714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Crowd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508197" r="-1031" b="-3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75626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5" t="-608197" r="-101031" b="-2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608197" r="-1031" b="-2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4730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Search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708197" r="-1031" b="-1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8162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5" t="-808197" r="-101031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808197" r="-1031" b="-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1200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80245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 algn="l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 algn="l">
              <a:buNone/>
            </a:pPr>
            <a:endParaRPr lang="en-US" altLang="zh-CN" sz="2400" dirty="0">
              <a:solidFill>
                <a:srgbClr val="00B05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129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48280" y="1199359"/>
            <a:ext cx="8446928" cy="4461889"/>
            <a:chOff x="348280" y="1199360"/>
            <a:chExt cx="8399112" cy="3745092"/>
          </a:xfrm>
        </p:grpSpPr>
        <p:grpSp>
          <p:nvGrpSpPr>
            <p:cNvPr id="2" name="组合 1"/>
            <p:cNvGrpSpPr/>
            <p:nvPr/>
          </p:nvGrpSpPr>
          <p:grpSpPr>
            <a:xfrm>
              <a:off x="348280" y="1199360"/>
              <a:ext cx="8399112" cy="3745092"/>
              <a:chOff x="457199" y="3711401"/>
              <a:chExt cx="8338519" cy="3354560"/>
            </a:xfr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grpSpPr>
          <p:grpSp>
            <p:nvGrpSpPr>
              <p:cNvPr id="12" name="组合 11"/>
              <p:cNvGrpSpPr/>
              <p:nvPr/>
            </p:nvGrpSpPr>
            <p:grpSpPr>
              <a:xfrm>
                <a:off x="457199" y="3711401"/>
                <a:ext cx="8338519" cy="3354560"/>
                <a:chOff x="457199" y="3711401"/>
                <a:chExt cx="8338519" cy="3354560"/>
              </a:xfrm>
            </p:grpSpPr>
            <p:sp>
              <p:nvSpPr>
                <p:cNvPr id="14" name="同侧圆角矩形 13"/>
                <p:cNvSpPr/>
                <p:nvPr/>
              </p:nvSpPr>
              <p:spPr bwMode="auto">
                <a:xfrm>
                  <a:off x="457200" y="3711401"/>
                  <a:ext cx="8338518" cy="440394"/>
                </a:xfrm>
                <a:prstGeom prst="round2SameRect">
                  <a:avLst>
                    <a:gd name="adj1" fmla="val 39181"/>
                    <a:gd name="adj2" fmla="val 0"/>
                  </a:avLst>
                </a:prstGeom>
                <a:solidFill>
                  <a:srgbClr val="26268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endParaRPr>
                </a:p>
              </p:txBody>
            </p:sp>
            <p:sp>
              <p:nvSpPr>
                <p:cNvPr id="15" name="同侧圆角矩形 14"/>
                <p:cNvSpPr/>
                <p:nvPr/>
              </p:nvSpPr>
              <p:spPr bwMode="auto">
                <a:xfrm rot="10800000">
                  <a:off x="457199" y="4151794"/>
                  <a:ext cx="8338518" cy="2914167"/>
                </a:xfrm>
                <a:prstGeom prst="round2SameRect">
                  <a:avLst>
                    <a:gd name="adj1" fmla="val 9433"/>
                    <a:gd name="adj2" fmla="val 0"/>
                  </a:avLst>
                </a:prstGeom>
                <a:solidFill>
                  <a:srgbClr val="E9E9F3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endParaRPr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539552" y="3711401"/>
                <a:ext cx="16561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Definition</a:t>
                </a:r>
                <a:endParaRPr lang="zh-CN" altLang="en-US" sz="2400" b="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431230" y="1732462"/>
              <a:ext cx="8255570" cy="1859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zh-CN" sz="2400" b="0" dirty="0">
                  <a:latin typeface="Calibri" panose="020F0502020204030204" pitchFamily="34" charset="0"/>
                </a:rPr>
                <a:t>Given a sequence K = &lt;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k</a:t>
              </a:r>
              <a:r>
                <a:rPr lang="en-US" altLang="zh-CN" sz="2400" b="0" i="1" baseline="-25000" dirty="0">
                  <a:latin typeface="Calibri" panose="020F0502020204030204" pitchFamily="34" charset="0"/>
                </a:rPr>
                <a:t>1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, k</a:t>
              </a:r>
              <a:r>
                <a:rPr lang="en-US" altLang="zh-CN" sz="2400" b="0" i="1" baseline="-25000" dirty="0">
                  <a:latin typeface="Calibri" panose="020F0502020204030204" pitchFamily="34" charset="0"/>
                </a:rPr>
                <a:t>2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,…, </a:t>
              </a:r>
              <a:r>
                <a:rPr lang="en-US" altLang="zh-CN" sz="2400" b="0" i="1" dirty="0" err="1">
                  <a:latin typeface="Calibri" panose="020F0502020204030204" pitchFamily="34" charset="0"/>
                </a:rPr>
                <a:t>k</a:t>
              </a:r>
              <a:r>
                <a:rPr lang="en-US" altLang="zh-CN" sz="2400" b="0" i="1" baseline="-25000" dirty="0" err="1">
                  <a:latin typeface="Calibri" panose="020F0502020204030204" pitchFamily="34" charset="0"/>
                </a:rPr>
                <a:t>n</a:t>
              </a:r>
              <a:r>
                <a:rPr lang="en-US" altLang="zh-CN" sz="2400" b="0" dirty="0">
                  <a:latin typeface="Calibri" panose="020F0502020204030204" pitchFamily="34" charset="0"/>
                </a:rPr>
                <a:t>&gt; of 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n</a:t>
              </a:r>
              <a:r>
                <a:rPr lang="en-US" altLang="zh-CN" sz="2400" b="0" dirty="0">
                  <a:latin typeface="Calibri" panose="020F0502020204030204" pitchFamily="34" charset="0"/>
                </a:rPr>
                <a:t> distinct keys in sorted order (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k</a:t>
              </a:r>
              <a:r>
                <a:rPr lang="en-US" altLang="zh-CN" sz="2400" b="0" i="1" baseline="-25000" dirty="0">
                  <a:latin typeface="Calibri" panose="020F0502020204030204" pitchFamily="34" charset="0"/>
                </a:rPr>
                <a:t>1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&lt;k</a:t>
              </a:r>
              <a:r>
                <a:rPr lang="en-US" altLang="zh-CN" sz="2400" b="0" i="1" baseline="-25000" dirty="0">
                  <a:latin typeface="Calibri" panose="020F0502020204030204" pitchFamily="34" charset="0"/>
                </a:rPr>
                <a:t>2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&lt;…&lt;</a:t>
              </a:r>
              <a:r>
                <a:rPr lang="en-US" altLang="zh-CN" sz="2400" b="0" i="1" dirty="0" err="1">
                  <a:latin typeface="Calibri" panose="020F0502020204030204" pitchFamily="34" charset="0"/>
                </a:rPr>
                <a:t>k</a:t>
              </a:r>
              <a:r>
                <a:rPr lang="en-US" altLang="zh-CN" sz="2400" b="0" i="1" baseline="-25000" dirty="0" err="1">
                  <a:latin typeface="Calibri" panose="020F0502020204030204" pitchFamily="34" charset="0"/>
                </a:rPr>
                <a:t>n</a:t>
              </a:r>
              <a:r>
                <a:rPr lang="en-US" altLang="zh-CN" sz="2400" b="0" dirty="0">
                  <a:latin typeface="Calibri" panose="020F0502020204030204" pitchFamily="34" charset="0"/>
                </a:rPr>
                <a:t>);</a:t>
              </a:r>
            </a:p>
            <a:p>
              <a:pPr marL="800100" lvl="1" indent="-342900">
                <a:buFont typeface="Wingdings" panose="05000000000000000000" pitchFamily="2" charset="2"/>
                <a:buChar char="Ø"/>
              </a:pPr>
              <a:r>
                <a:rPr lang="en-US" altLang="zh-CN" sz="2200" b="0" dirty="0">
                  <a:latin typeface="Calibri" panose="020F0502020204030204" pitchFamily="34" charset="0"/>
                </a:rPr>
                <a:t>For each key </a:t>
              </a:r>
              <a:r>
                <a:rPr lang="en-US" altLang="zh-CN" sz="2200" b="0" i="1" dirty="0" err="1">
                  <a:latin typeface="Calibri" panose="020F0502020204030204" pitchFamily="34" charset="0"/>
                </a:rPr>
                <a:t>k</a:t>
              </a:r>
              <a:r>
                <a:rPr lang="en-US" altLang="zh-CN" sz="2200" b="0" i="1" baseline="-25000" dirty="0" err="1">
                  <a:latin typeface="Calibri" panose="020F0502020204030204" pitchFamily="34" charset="0"/>
                </a:rPr>
                <a:t>i</a:t>
              </a:r>
              <a:r>
                <a:rPr lang="en-US" altLang="zh-CN" sz="2200" b="0" dirty="0">
                  <a:latin typeface="Calibri" panose="020F0502020204030204" pitchFamily="34" charset="0"/>
                </a:rPr>
                <a:t> , the search probability is </a:t>
              </a:r>
              <a:r>
                <a:rPr lang="en-US" altLang="zh-CN" sz="2200" b="0" i="1" dirty="0">
                  <a:latin typeface="Calibri" panose="020F0502020204030204" pitchFamily="34" charset="0"/>
                </a:rPr>
                <a:t>p</a:t>
              </a:r>
              <a:r>
                <a:rPr lang="en-US" altLang="zh-CN" sz="2200" b="0" i="1" baseline="-25000" dirty="0">
                  <a:latin typeface="Calibri" panose="020F0502020204030204" pitchFamily="34" charset="0"/>
                </a:rPr>
                <a:t>i</a:t>
              </a:r>
            </a:p>
            <a:p>
              <a:pPr marL="800100" lvl="1" indent="-342900">
                <a:buFont typeface="Wingdings" panose="05000000000000000000" pitchFamily="2" charset="2"/>
                <a:buChar char="Ø"/>
              </a:pPr>
              <a:r>
                <a:rPr lang="en-US" altLang="zh-CN" sz="2200" b="0" dirty="0">
                  <a:latin typeface="Calibri" panose="020F0502020204030204" pitchFamily="34" charset="0"/>
                </a:rPr>
                <a:t>Some values not in K: </a:t>
              </a:r>
            </a:p>
            <a:p>
              <a:pPr marL="1257300" lvl="2" indent="-342900">
                <a:buFont typeface="Wingdings" panose="05000000000000000000" pitchFamily="2" charset="2"/>
                <a:buChar char="Ø"/>
              </a:pPr>
              <a:r>
                <a:rPr lang="en-US" altLang="zh-CN" sz="2200" b="0" dirty="0">
                  <a:latin typeface="Calibri" panose="020F0502020204030204" pitchFamily="34" charset="0"/>
                </a:rPr>
                <a:t>n+1 “dummy keys” </a:t>
              </a:r>
              <a:r>
                <a:rPr lang="en-US" altLang="zh-CN" sz="2200" b="0" i="1" dirty="0">
                  <a:latin typeface="Calibri" panose="020F0502020204030204" pitchFamily="34" charset="0"/>
                </a:rPr>
                <a:t>d</a:t>
              </a:r>
              <a:r>
                <a:rPr lang="en-US" altLang="zh-CN" sz="2200" b="0" i="1" baseline="-25000" dirty="0">
                  <a:latin typeface="Calibri" panose="020F0502020204030204" pitchFamily="34" charset="0"/>
                </a:rPr>
                <a:t>0</a:t>
              </a:r>
              <a:r>
                <a:rPr lang="en-US" altLang="zh-CN" sz="2200" b="0" i="1" dirty="0">
                  <a:latin typeface="Calibri" panose="020F0502020204030204" pitchFamily="34" charset="0"/>
                </a:rPr>
                <a:t>, d</a:t>
              </a:r>
              <a:r>
                <a:rPr lang="en-US" altLang="zh-CN" sz="2200" b="0" i="1" baseline="-25000" dirty="0">
                  <a:latin typeface="Calibri" panose="020F0502020204030204" pitchFamily="34" charset="0"/>
                </a:rPr>
                <a:t>1</a:t>
              </a:r>
              <a:r>
                <a:rPr lang="en-US" altLang="zh-CN" sz="2200" b="0" i="1" dirty="0">
                  <a:latin typeface="Calibri" panose="020F0502020204030204" pitchFamily="34" charset="0"/>
                </a:rPr>
                <a:t>, … </a:t>
              </a:r>
              <a:r>
                <a:rPr lang="en-US" altLang="zh-CN" sz="2200" b="0" i="1" dirty="0" err="1">
                  <a:latin typeface="Calibri" panose="020F0502020204030204" pitchFamily="34" charset="0"/>
                </a:rPr>
                <a:t>d</a:t>
              </a:r>
              <a:r>
                <a:rPr lang="en-US" altLang="zh-CN" sz="2200" b="0" i="1" baseline="-25000" dirty="0" err="1">
                  <a:latin typeface="Calibri" panose="020F0502020204030204" pitchFamily="34" charset="0"/>
                </a:rPr>
                <a:t>n</a:t>
              </a:r>
              <a:r>
                <a:rPr lang="en-US" altLang="zh-CN" sz="2200" b="0" i="1" baseline="-25000" dirty="0">
                  <a:latin typeface="Calibri" panose="020F0502020204030204" pitchFamily="34" charset="0"/>
                </a:rPr>
                <a:t> </a:t>
              </a:r>
              <a:r>
                <a:rPr lang="en-US" altLang="zh-CN" sz="2200" b="0" dirty="0">
                  <a:latin typeface="Calibri" panose="020F0502020204030204" pitchFamily="34" charset="0"/>
                </a:rPr>
                <a:t>;</a:t>
              </a:r>
            </a:p>
            <a:p>
              <a:endParaRPr lang="zh-CN" altLang="en-US" sz="2400" b="0" dirty="0">
                <a:latin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>
                <a:extLst>
                  <a:ext uri="{FF2B5EF4-FFF2-40B4-BE49-F238E27FC236}">
                    <a16:creationId xmlns:a16="http://schemas.microsoft.com/office/drawing/2014/main" id="{CD6DBAFB-314C-4E54-B2BD-45AE407CC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04745" y="2204864"/>
              <a:ext cx="2361732" cy="333756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180866">
                      <a:extLst>
                        <a:ext uri="{9D8B030D-6E8A-4147-A177-3AD203B41FA5}">
                          <a16:colId xmlns:a16="http://schemas.microsoft.com/office/drawing/2014/main" val="1485745916"/>
                        </a:ext>
                      </a:extLst>
                    </a:gridCol>
                    <a:gridCol w="1180866">
                      <a:extLst>
                        <a:ext uri="{9D8B030D-6E8A-4147-A177-3AD203B41FA5}">
                          <a16:colId xmlns:a16="http://schemas.microsoft.com/office/drawing/2014/main" val="2842916531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tx1"/>
                              </a:solidFill>
                            </a:rPr>
                            <a:t>Vocabulary</a:t>
                          </a:r>
                          <a:endParaRPr lang="zh-CN" altLang="en-US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709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Word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Probability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6389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=0.1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70938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Algorithm 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=0.4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26711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=0.05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8714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Crowd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=0.2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975626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=0.02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14730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Search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=0.2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8162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=0.03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4120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>
                <a:extLst>
                  <a:ext uri="{FF2B5EF4-FFF2-40B4-BE49-F238E27FC236}">
                    <a16:creationId xmlns:a16="http://schemas.microsoft.com/office/drawing/2014/main" id="{CD6DBAFB-314C-4E54-B2BD-45AE407CC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667228"/>
                  </p:ext>
                </p:extLst>
              </p:nvPr>
            </p:nvGraphicFramePr>
            <p:xfrm>
              <a:off x="6304745" y="2204864"/>
              <a:ext cx="2361732" cy="333756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180866">
                      <a:extLst>
                        <a:ext uri="{9D8B030D-6E8A-4147-A177-3AD203B41FA5}">
                          <a16:colId xmlns:a16="http://schemas.microsoft.com/office/drawing/2014/main" val="1485745916"/>
                        </a:ext>
                      </a:extLst>
                    </a:gridCol>
                    <a:gridCol w="1180866">
                      <a:extLst>
                        <a:ext uri="{9D8B030D-6E8A-4147-A177-3AD203B41FA5}">
                          <a16:colId xmlns:a16="http://schemas.microsoft.com/office/drawing/2014/main" val="2842916531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tx1"/>
                              </a:solidFill>
                            </a:rPr>
                            <a:t>Vocabulary</a:t>
                          </a:r>
                          <a:endParaRPr lang="zh-CN" altLang="en-US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709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Word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Probability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6389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5" t="-208197" r="-101031" b="-6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208197" r="-1031" b="-6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0938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Algorithm 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308197" r="-1031" b="-5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26711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5" t="-408197" r="-101031" b="-4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408197" r="-1031" b="-4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8714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Crowd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508197" r="-1031" b="-3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75626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5" t="-608197" r="-101031" b="-2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608197" r="-1031" b="-2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4730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Search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708197" r="-1031" b="-1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8162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5" t="-808197" r="-101031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808197" r="-1031" b="-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1200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0648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algn="just" eaLnBrk="1" hangingPunct="1"/>
                <a:r>
                  <a:rPr lang="en-US" altLang="zh-CN" sz="2800" dirty="0"/>
                  <a:t>All sorting algorithms seen so far are based on comparing elements</a:t>
                </a:r>
              </a:p>
              <a:p>
                <a:pPr lvl="1" algn="just" eaLnBrk="1" hangingPunct="1"/>
                <a:r>
                  <a:rPr lang="en-US" altLang="zh-CN" sz="2400" dirty="0"/>
                  <a:t>E.g., insertion sort, merge sort and heapsort</a:t>
                </a:r>
              </a:p>
              <a:p>
                <a:pPr algn="just" eaLnBrk="1" hangingPunct="1"/>
                <a:r>
                  <a:rPr lang="en-US" altLang="zh-CN" sz="2800" dirty="0"/>
                  <a:t>Insertion sort has worst-case running time Θ(</a:t>
                </a:r>
                <a:r>
                  <a:rPr lang="en-US" altLang="zh-CN" sz="2800" i="1" dirty="0"/>
                  <a:t>n</a:t>
                </a:r>
                <a:r>
                  <a:rPr lang="en-US" altLang="zh-CN" sz="2800" baseline="30000" dirty="0"/>
                  <a:t>2</a:t>
                </a:r>
                <a:r>
                  <a:rPr lang="en-US" altLang="zh-CN" sz="2800" dirty="0"/>
                  <a:t>), while the others have worst-case running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593" t="-1072" r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Review of Comparison-based Sorting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58" y="3825044"/>
            <a:ext cx="8878792" cy="262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2375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 algn="l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 algn="l">
              <a:buNone/>
            </a:pPr>
            <a:endParaRPr lang="en-US" altLang="zh-CN" sz="2400" dirty="0">
              <a:solidFill>
                <a:srgbClr val="00B05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Optimal BST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130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48280" y="1199359"/>
            <a:ext cx="8446928" cy="4543898"/>
            <a:chOff x="348280" y="1199360"/>
            <a:chExt cx="8399112" cy="3813926"/>
          </a:xfrm>
        </p:grpSpPr>
        <p:grpSp>
          <p:nvGrpSpPr>
            <p:cNvPr id="2" name="组合 1"/>
            <p:cNvGrpSpPr/>
            <p:nvPr/>
          </p:nvGrpSpPr>
          <p:grpSpPr>
            <a:xfrm>
              <a:off x="348280" y="1199360"/>
              <a:ext cx="8399112" cy="3745092"/>
              <a:chOff x="457199" y="3711401"/>
              <a:chExt cx="8338519" cy="3354560"/>
            </a:xfr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grpSpPr>
          <p:grpSp>
            <p:nvGrpSpPr>
              <p:cNvPr id="12" name="组合 11"/>
              <p:cNvGrpSpPr/>
              <p:nvPr/>
            </p:nvGrpSpPr>
            <p:grpSpPr>
              <a:xfrm>
                <a:off x="457199" y="3711401"/>
                <a:ext cx="8338519" cy="3354560"/>
                <a:chOff x="457199" y="3711401"/>
                <a:chExt cx="8338519" cy="3354560"/>
              </a:xfrm>
            </p:grpSpPr>
            <p:sp>
              <p:nvSpPr>
                <p:cNvPr id="14" name="同侧圆角矩形 13"/>
                <p:cNvSpPr/>
                <p:nvPr/>
              </p:nvSpPr>
              <p:spPr bwMode="auto">
                <a:xfrm>
                  <a:off x="457200" y="3711401"/>
                  <a:ext cx="8338518" cy="440394"/>
                </a:xfrm>
                <a:prstGeom prst="round2SameRect">
                  <a:avLst>
                    <a:gd name="adj1" fmla="val 39181"/>
                    <a:gd name="adj2" fmla="val 0"/>
                  </a:avLst>
                </a:prstGeom>
                <a:solidFill>
                  <a:srgbClr val="26268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endParaRPr>
                </a:p>
              </p:txBody>
            </p:sp>
            <p:sp>
              <p:nvSpPr>
                <p:cNvPr id="15" name="同侧圆角矩形 14"/>
                <p:cNvSpPr/>
                <p:nvPr/>
              </p:nvSpPr>
              <p:spPr bwMode="auto">
                <a:xfrm rot="10800000">
                  <a:off x="457199" y="4151794"/>
                  <a:ext cx="8338518" cy="2914167"/>
                </a:xfrm>
                <a:prstGeom prst="round2SameRect">
                  <a:avLst>
                    <a:gd name="adj1" fmla="val 9433"/>
                    <a:gd name="adj2" fmla="val 0"/>
                  </a:avLst>
                </a:prstGeom>
                <a:solidFill>
                  <a:srgbClr val="E9E9F3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endParaRPr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539552" y="3711401"/>
                <a:ext cx="16561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Definition</a:t>
                </a:r>
                <a:endParaRPr lang="zh-CN" altLang="en-US" sz="2400" b="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431230" y="1732462"/>
              <a:ext cx="8255570" cy="32808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zh-CN" sz="2400" b="0" dirty="0">
                  <a:latin typeface="Calibri" panose="020F0502020204030204" pitchFamily="34" charset="0"/>
                </a:rPr>
                <a:t>Given a sequence K = &lt;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k</a:t>
              </a:r>
              <a:r>
                <a:rPr lang="en-US" altLang="zh-CN" sz="2400" b="0" i="1" baseline="-25000" dirty="0">
                  <a:latin typeface="Calibri" panose="020F0502020204030204" pitchFamily="34" charset="0"/>
                </a:rPr>
                <a:t>1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, k</a:t>
              </a:r>
              <a:r>
                <a:rPr lang="en-US" altLang="zh-CN" sz="2400" b="0" i="1" baseline="-25000" dirty="0">
                  <a:latin typeface="Calibri" panose="020F0502020204030204" pitchFamily="34" charset="0"/>
                </a:rPr>
                <a:t>2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,…, </a:t>
              </a:r>
              <a:r>
                <a:rPr lang="en-US" altLang="zh-CN" sz="2400" b="0" i="1" dirty="0" err="1">
                  <a:latin typeface="Calibri" panose="020F0502020204030204" pitchFamily="34" charset="0"/>
                </a:rPr>
                <a:t>k</a:t>
              </a:r>
              <a:r>
                <a:rPr lang="en-US" altLang="zh-CN" sz="2400" b="0" i="1" baseline="-25000" dirty="0" err="1">
                  <a:latin typeface="Calibri" panose="020F0502020204030204" pitchFamily="34" charset="0"/>
                </a:rPr>
                <a:t>n</a:t>
              </a:r>
              <a:r>
                <a:rPr lang="en-US" altLang="zh-CN" sz="2400" b="0" dirty="0">
                  <a:latin typeface="Calibri" panose="020F0502020204030204" pitchFamily="34" charset="0"/>
                </a:rPr>
                <a:t>&gt; of 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n</a:t>
              </a:r>
              <a:r>
                <a:rPr lang="en-US" altLang="zh-CN" sz="2400" b="0" dirty="0">
                  <a:latin typeface="Calibri" panose="020F0502020204030204" pitchFamily="34" charset="0"/>
                </a:rPr>
                <a:t> distinct keys in sorted order (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k</a:t>
              </a:r>
              <a:r>
                <a:rPr lang="en-US" altLang="zh-CN" sz="2400" b="0" i="1" baseline="-25000" dirty="0">
                  <a:latin typeface="Calibri" panose="020F0502020204030204" pitchFamily="34" charset="0"/>
                </a:rPr>
                <a:t>1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&lt;k</a:t>
              </a:r>
              <a:r>
                <a:rPr lang="en-US" altLang="zh-CN" sz="2400" b="0" i="1" baseline="-25000" dirty="0">
                  <a:latin typeface="Calibri" panose="020F0502020204030204" pitchFamily="34" charset="0"/>
                </a:rPr>
                <a:t>2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&lt;…&lt;</a:t>
              </a:r>
              <a:r>
                <a:rPr lang="en-US" altLang="zh-CN" sz="2400" b="0" i="1" dirty="0" err="1">
                  <a:latin typeface="Calibri" panose="020F0502020204030204" pitchFamily="34" charset="0"/>
                </a:rPr>
                <a:t>k</a:t>
              </a:r>
              <a:r>
                <a:rPr lang="en-US" altLang="zh-CN" sz="2400" b="0" i="1" baseline="-25000" dirty="0" err="1">
                  <a:latin typeface="Calibri" panose="020F0502020204030204" pitchFamily="34" charset="0"/>
                </a:rPr>
                <a:t>n</a:t>
              </a:r>
              <a:r>
                <a:rPr lang="en-US" altLang="zh-CN" sz="2400" b="0" dirty="0">
                  <a:latin typeface="Calibri" panose="020F0502020204030204" pitchFamily="34" charset="0"/>
                </a:rPr>
                <a:t>);</a:t>
              </a:r>
            </a:p>
            <a:p>
              <a:pPr marL="800100" lvl="1" indent="-342900">
                <a:buFont typeface="Wingdings" panose="05000000000000000000" pitchFamily="2" charset="2"/>
                <a:buChar char="Ø"/>
              </a:pPr>
              <a:r>
                <a:rPr lang="en-US" altLang="zh-CN" sz="2200" b="0" dirty="0">
                  <a:latin typeface="Calibri" panose="020F0502020204030204" pitchFamily="34" charset="0"/>
                </a:rPr>
                <a:t>For each key </a:t>
              </a:r>
              <a:r>
                <a:rPr lang="en-US" altLang="zh-CN" sz="2200" b="0" i="1" dirty="0" err="1">
                  <a:latin typeface="Calibri" panose="020F0502020204030204" pitchFamily="34" charset="0"/>
                </a:rPr>
                <a:t>k</a:t>
              </a:r>
              <a:r>
                <a:rPr lang="en-US" altLang="zh-CN" sz="2200" b="0" i="1" baseline="-25000" dirty="0" err="1">
                  <a:latin typeface="Calibri" panose="020F0502020204030204" pitchFamily="34" charset="0"/>
                </a:rPr>
                <a:t>i</a:t>
              </a:r>
              <a:r>
                <a:rPr lang="en-US" altLang="zh-CN" sz="2200" b="0" dirty="0">
                  <a:latin typeface="Calibri" panose="020F0502020204030204" pitchFamily="34" charset="0"/>
                </a:rPr>
                <a:t> , the search probability is </a:t>
              </a:r>
              <a:r>
                <a:rPr lang="en-US" altLang="zh-CN" sz="2200" b="0" i="1" dirty="0">
                  <a:latin typeface="Calibri" panose="020F0502020204030204" pitchFamily="34" charset="0"/>
                </a:rPr>
                <a:t>p</a:t>
              </a:r>
              <a:r>
                <a:rPr lang="en-US" altLang="zh-CN" sz="2200" b="0" i="1" baseline="-25000" dirty="0">
                  <a:latin typeface="Calibri" panose="020F0502020204030204" pitchFamily="34" charset="0"/>
                </a:rPr>
                <a:t>i</a:t>
              </a:r>
            </a:p>
            <a:p>
              <a:pPr marL="800100" lvl="1" indent="-342900">
                <a:buFont typeface="Wingdings" panose="05000000000000000000" pitchFamily="2" charset="2"/>
                <a:buChar char="Ø"/>
              </a:pPr>
              <a:r>
                <a:rPr lang="en-US" altLang="zh-CN" sz="2200" b="0" dirty="0">
                  <a:latin typeface="Calibri" panose="020F0502020204030204" pitchFamily="34" charset="0"/>
                </a:rPr>
                <a:t>Some values not in K: </a:t>
              </a:r>
            </a:p>
            <a:p>
              <a:pPr marL="1257300" lvl="2" indent="-342900">
                <a:buFont typeface="Wingdings" panose="05000000000000000000" pitchFamily="2" charset="2"/>
                <a:buChar char="Ø"/>
              </a:pPr>
              <a:r>
                <a:rPr lang="en-US" altLang="zh-CN" sz="2200" b="0" dirty="0">
                  <a:latin typeface="Calibri" panose="020F0502020204030204" pitchFamily="34" charset="0"/>
                </a:rPr>
                <a:t>n+1 “dummy keys” </a:t>
              </a:r>
              <a:r>
                <a:rPr lang="en-US" altLang="zh-CN" sz="2200" b="0" i="1" dirty="0">
                  <a:latin typeface="Calibri" panose="020F0502020204030204" pitchFamily="34" charset="0"/>
                </a:rPr>
                <a:t>d</a:t>
              </a:r>
              <a:r>
                <a:rPr lang="en-US" altLang="zh-CN" sz="2200" b="0" i="1" baseline="-25000" dirty="0">
                  <a:latin typeface="Calibri" panose="020F0502020204030204" pitchFamily="34" charset="0"/>
                </a:rPr>
                <a:t>0</a:t>
              </a:r>
              <a:r>
                <a:rPr lang="en-US" altLang="zh-CN" sz="2200" b="0" i="1" dirty="0">
                  <a:latin typeface="Calibri" panose="020F0502020204030204" pitchFamily="34" charset="0"/>
                </a:rPr>
                <a:t>, d</a:t>
              </a:r>
              <a:r>
                <a:rPr lang="en-US" altLang="zh-CN" sz="2200" b="0" i="1" baseline="-25000" dirty="0">
                  <a:latin typeface="Calibri" panose="020F0502020204030204" pitchFamily="34" charset="0"/>
                </a:rPr>
                <a:t>1</a:t>
              </a:r>
              <a:r>
                <a:rPr lang="en-US" altLang="zh-CN" sz="2200" b="0" i="1" dirty="0">
                  <a:latin typeface="Calibri" panose="020F0502020204030204" pitchFamily="34" charset="0"/>
                </a:rPr>
                <a:t>, … </a:t>
              </a:r>
              <a:r>
                <a:rPr lang="en-US" altLang="zh-CN" sz="2200" b="0" i="1" dirty="0" err="1">
                  <a:latin typeface="Calibri" panose="020F0502020204030204" pitchFamily="34" charset="0"/>
                </a:rPr>
                <a:t>d</a:t>
              </a:r>
              <a:r>
                <a:rPr lang="en-US" altLang="zh-CN" sz="2200" b="0" i="1" baseline="-25000" dirty="0" err="1">
                  <a:latin typeface="Calibri" panose="020F0502020204030204" pitchFamily="34" charset="0"/>
                </a:rPr>
                <a:t>n</a:t>
              </a:r>
              <a:r>
                <a:rPr lang="en-US" altLang="zh-CN" sz="2200" b="0" i="1" baseline="-25000" dirty="0">
                  <a:latin typeface="Calibri" panose="020F0502020204030204" pitchFamily="34" charset="0"/>
                </a:rPr>
                <a:t> </a:t>
              </a:r>
              <a:r>
                <a:rPr lang="en-US" altLang="zh-CN" sz="2200" b="0" dirty="0">
                  <a:latin typeface="Calibri" panose="020F0502020204030204" pitchFamily="34" charset="0"/>
                </a:rPr>
                <a:t>;</a:t>
              </a:r>
              <a:endParaRPr lang="en-US" altLang="zh-CN" sz="2200" b="0" i="1" baseline="-25000" dirty="0">
                <a:latin typeface="Calibri" panose="020F0502020204030204" pitchFamily="34" charset="0"/>
              </a:endParaRPr>
            </a:p>
            <a:p>
              <a:pPr marL="1257300" lvl="2" indent="-342900">
                <a:buFont typeface="Wingdings" panose="05000000000000000000" pitchFamily="2" charset="2"/>
                <a:buChar char="Ø"/>
              </a:pPr>
              <a:r>
                <a:rPr lang="en-US" altLang="zh-CN" sz="2200" b="0" i="1" dirty="0">
                  <a:latin typeface="Calibri" panose="020F0502020204030204" pitchFamily="34" charset="0"/>
                </a:rPr>
                <a:t>d</a:t>
              </a:r>
              <a:r>
                <a:rPr lang="en-US" altLang="zh-CN" sz="2200" b="0" i="1" baseline="-25000" dirty="0">
                  <a:latin typeface="Calibri" panose="020F0502020204030204" pitchFamily="34" charset="0"/>
                </a:rPr>
                <a:t>0</a:t>
              </a:r>
              <a:r>
                <a:rPr lang="en-US" altLang="zh-CN" sz="2200" b="0" dirty="0">
                  <a:latin typeface="Calibri" panose="020F0502020204030204" pitchFamily="34" charset="0"/>
                </a:rPr>
                <a:t> represents all values &lt; </a:t>
              </a:r>
              <a:r>
                <a:rPr lang="en-US" altLang="zh-CN" sz="2200" b="0" i="1" dirty="0">
                  <a:latin typeface="Calibri" panose="020F0502020204030204" pitchFamily="34" charset="0"/>
                </a:rPr>
                <a:t>k</a:t>
              </a:r>
              <a:r>
                <a:rPr lang="en-US" altLang="zh-CN" sz="2200" b="0" i="1" baseline="-25000" dirty="0">
                  <a:latin typeface="Calibri" panose="020F0502020204030204" pitchFamily="34" charset="0"/>
                </a:rPr>
                <a:t>1</a:t>
              </a:r>
              <a:r>
                <a:rPr lang="en-US" altLang="zh-CN" sz="2200" b="0" dirty="0">
                  <a:latin typeface="Calibri" panose="020F0502020204030204" pitchFamily="34" charset="0"/>
                </a:rPr>
                <a:t>; </a:t>
              </a:r>
            </a:p>
            <a:p>
              <a:pPr marL="1257300" lvl="2" indent="-342900">
                <a:buFont typeface="Wingdings" panose="05000000000000000000" pitchFamily="2" charset="2"/>
                <a:buChar char="Ø"/>
              </a:pPr>
              <a:r>
                <a:rPr lang="en-US" altLang="zh-CN" sz="2200" b="0" i="1" dirty="0" err="1">
                  <a:latin typeface="Calibri" panose="020F0502020204030204" pitchFamily="34" charset="0"/>
                </a:rPr>
                <a:t>d</a:t>
              </a:r>
              <a:r>
                <a:rPr lang="en-US" altLang="zh-CN" sz="2200" b="0" i="1" baseline="-25000" dirty="0" err="1">
                  <a:latin typeface="Calibri" panose="020F0502020204030204" pitchFamily="34" charset="0"/>
                </a:rPr>
                <a:t>n</a:t>
              </a:r>
              <a:r>
                <a:rPr lang="en-US" altLang="zh-CN" sz="2200" b="0" dirty="0">
                  <a:latin typeface="Calibri" panose="020F0502020204030204" pitchFamily="34" charset="0"/>
                </a:rPr>
                <a:t> represents all values &gt; </a:t>
              </a:r>
              <a:r>
                <a:rPr lang="en-US" altLang="zh-CN" sz="2200" b="0" i="1" dirty="0" err="1">
                  <a:latin typeface="Calibri" panose="020F0502020204030204" pitchFamily="34" charset="0"/>
                </a:rPr>
                <a:t>k</a:t>
              </a:r>
              <a:r>
                <a:rPr lang="en-US" altLang="zh-CN" sz="2200" b="0" i="1" baseline="-25000" dirty="0" err="1">
                  <a:latin typeface="Calibri" panose="020F0502020204030204" pitchFamily="34" charset="0"/>
                </a:rPr>
                <a:t>n</a:t>
              </a:r>
              <a:r>
                <a:rPr lang="en-US" altLang="zh-CN" sz="2200" b="0" dirty="0">
                  <a:latin typeface="Calibri" panose="020F0502020204030204" pitchFamily="34" charset="0"/>
                </a:rPr>
                <a:t> ;</a:t>
              </a:r>
            </a:p>
            <a:p>
              <a:pPr marL="1257300" lvl="2" indent="-342900">
                <a:buFont typeface="Wingdings" panose="05000000000000000000" pitchFamily="2" charset="2"/>
                <a:buChar char="Ø"/>
              </a:pPr>
              <a:r>
                <a:rPr lang="en-US" altLang="zh-CN" sz="2200" b="0" i="1" dirty="0">
                  <a:latin typeface="Calibri" panose="020F0502020204030204" pitchFamily="34" charset="0"/>
                </a:rPr>
                <a:t>d</a:t>
              </a:r>
              <a:r>
                <a:rPr lang="en-US" altLang="zh-CN" sz="2200" b="0" i="1" baseline="-25000" dirty="0">
                  <a:latin typeface="Calibri" panose="020F0502020204030204" pitchFamily="34" charset="0"/>
                </a:rPr>
                <a:t>i   </a:t>
              </a:r>
              <a:r>
                <a:rPr lang="en-US" altLang="zh-CN" sz="2200" b="0" dirty="0">
                  <a:latin typeface="Calibri" panose="020F0502020204030204" pitchFamily="34" charset="0"/>
                </a:rPr>
                <a:t>represents the values between</a:t>
              </a:r>
            </a:p>
            <a:p>
              <a:pPr lvl="2"/>
              <a:r>
                <a:rPr lang="en-US" altLang="zh-CN" sz="2200" b="0" i="1" dirty="0">
                  <a:latin typeface="Calibri" panose="020F0502020204030204" pitchFamily="34" charset="0"/>
                </a:rPr>
                <a:t>     </a:t>
              </a:r>
              <a:r>
                <a:rPr lang="en-US" altLang="zh-CN" sz="2200" b="0" i="1" dirty="0" err="1">
                  <a:latin typeface="Calibri" panose="020F0502020204030204" pitchFamily="34" charset="0"/>
                </a:rPr>
                <a:t>k</a:t>
              </a:r>
              <a:r>
                <a:rPr lang="en-US" altLang="zh-CN" sz="2200" b="0" i="1" baseline="-25000" dirty="0" err="1">
                  <a:latin typeface="Calibri" panose="020F0502020204030204" pitchFamily="34" charset="0"/>
                </a:rPr>
                <a:t>i</a:t>
              </a:r>
              <a:r>
                <a:rPr lang="en-US" altLang="zh-CN" sz="2200" b="0" dirty="0">
                  <a:latin typeface="Calibri" panose="020F0502020204030204" pitchFamily="34" charset="0"/>
                </a:rPr>
                <a:t> and </a:t>
              </a:r>
              <a:r>
                <a:rPr lang="en-US" altLang="zh-CN" sz="2200" b="0" i="1" dirty="0">
                  <a:latin typeface="Calibri" panose="020F0502020204030204" pitchFamily="34" charset="0"/>
                </a:rPr>
                <a:t>k</a:t>
              </a:r>
              <a:r>
                <a:rPr lang="en-US" altLang="zh-CN" sz="2200" b="0" i="1" baseline="-25000" dirty="0">
                  <a:latin typeface="Calibri" panose="020F0502020204030204" pitchFamily="34" charset="0"/>
                </a:rPr>
                <a:t>i+1</a:t>
              </a:r>
            </a:p>
            <a:p>
              <a:pPr marL="1257300" lvl="2" indent="-342900">
                <a:buFont typeface="Wingdings" panose="05000000000000000000" pitchFamily="2" charset="2"/>
                <a:buChar char="Ø"/>
              </a:pPr>
              <a:r>
                <a:rPr lang="en-US" altLang="zh-CN" sz="2200" b="0" dirty="0">
                  <a:latin typeface="Calibri" panose="020F0502020204030204" pitchFamily="34" charset="0"/>
                </a:rPr>
                <a:t>Search probability is </a:t>
              </a:r>
              <a:r>
                <a:rPr lang="en-US" altLang="zh-CN" sz="2200" b="0" i="1" dirty="0">
                  <a:latin typeface="Calibri" panose="020F0502020204030204" pitchFamily="34" charset="0"/>
                </a:rPr>
                <a:t>q</a:t>
              </a:r>
              <a:r>
                <a:rPr lang="en-US" altLang="zh-CN" sz="2200" b="0" i="1" baseline="-25000" dirty="0">
                  <a:latin typeface="Calibri" panose="020F0502020204030204" pitchFamily="34" charset="0"/>
                </a:rPr>
                <a:t>i</a:t>
              </a:r>
              <a:endParaRPr lang="en-US" altLang="zh-CN" sz="2200" b="0" dirty="0">
                <a:latin typeface="Calibri" panose="020F0502020204030204" pitchFamily="34" charset="0"/>
              </a:endParaRPr>
            </a:p>
            <a:p>
              <a:endParaRPr lang="zh-CN" altLang="en-US" sz="2400" b="0" dirty="0">
                <a:latin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>
                <a:extLst>
                  <a:ext uri="{FF2B5EF4-FFF2-40B4-BE49-F238E27FC236}">
                    <a16:creationId xmlns:a16="http://schemas.microsoft.com/office/drawing/2014/main" id="{7474985C-E2C2-4740-B0DD-9B89842EC22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04745" y="2204864"/>
              <a:ext cx="2361732" cy="333756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180866">
                      <a:extLst>
                        <a:ext uri="{9D8B030D-6E8A-4147-A177-3AD203B41FA5}">
                          <a16:colId xmlns:a16="http://schemas.microsoft.com/office/drawing/2014/main" val="1485745916"/>
                        </a:ext>
                      </a:extLst>
                    </a:gridCol>
                    <a:gridCol w="1180866">
                      <a:extLst>
                        <a:ext uri="{9D8B030D-6E8A-4147-A177-3AD203B41FA5}">
                          <a16:colId xmlns:a16="http://schemas.microsoft.com/office/drawing/2014/main" val="2842916531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tx1"/>
                              </a:solidFill>
                            </a:rPr>
                            <a:t>Vocabulary</a:t>
                          </a:r>
                          <a:endParaRPr lang="zh-CN" altLang="en-US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709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Word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Probability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6389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=0.1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70938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Algorithm 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=0.4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26711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=0.05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8714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Crowd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=0.2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975626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=0.02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14730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Search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=0.2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8162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=0.03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4120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>
                <a:extLst>
                  <a:ext uri="{FF2B5EF4-FFF2-40B4-BE49-F238E27FC236}">
                    <a16:creationId xmlns:a16="http://schemas.microsoft.com/office/drawing/2014/main" id="{7474985C-E2C2-4740-B0DD-9B89842EC2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636386"/>
                  </p:ext>
                </p:extLst>
              </p:nvPr>
            </p:nvGraphicFramePr>
            <p:xfrm>
              <a:off x="6304745" y="2204864"/>
              <a:ext cx="2361732" cy="333756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180866">
                      <a:extLst>
                        <a:ext uri="{9D8B030D-6E8A-4147-A177-3AD203B41FA5}">
                          <a16:colId xmlns:a16="http://schemas.microsoft.com/office/drawing/2014/main" val="1485745916"/>
                        </a:ext>
                      </a:extLst>
                    </a:gridCol>
                    <a:gridCol w="1180866">
                      <a:extLst>
                        <a:ext uri="{9D8B030D-6E8A-4147-A177-3AD203B41FA5}">
                          <a16:colId xmlns:a16="http://schemas.microsoft.com/office/drawing/2014/main" val="2842916531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tx1"/>
                              </a:solidFill>
                            </a:rPr>
                            <a:t>Vocabulary</a:t>
                          </a:r>
                          <a:endParaRPr lang="zh-CN" altLang="en-US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709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Word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Probability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6389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5" t="-208197" r="-101031" b="-6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208197" r="-1031" b="-6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0938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Algorithm 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308197" r="-1031" b="-5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26711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5" t="-408197" r="-101031" b="-4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408197" r="-1031" b="-4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8714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Crowd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508197" r="-1031" b="-3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75626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5" t="-608197" r="-101031" b="-2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608197" r="-1031" b="-2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4730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Search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708197" r="-1031" b="-1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8162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5" t="-808197" r="-101031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15" t="-808197" r="-1031" b="-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1200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3493003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 algn="l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 algn="l">
              <a:buNone/>
            </a:pPr>
            <a:endParaRPr lang="en-US" altLang="zh-CN" sz="2400" dirty="0">
              <a:solidFill>
                <a:srgbClr val="00B05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Optimal BST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131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48279" y="1199359"/>
            <a:ext cx="8446929" cy="5181969"/>
            <a:chOff x="348279" y="1199360"/>
            <a:chExt cx="8399113" cy="4349492"/>
          </a:xfrm>
        </p:grpSpPr>
        <p:grpSp>
          <p:nvGrpSpPr>
            <p:cNvPr id="2" name="组合 1"/>
            <p:cNvGrpSpPr/>
            <p:nvPr/>
          </p:nvGrpSpPr>
          <p:grpSpPr>
            <a:xfrm>
              <a:off x="348279" y="1199360"/>
              <a:ext cx="8399113" cy="4349492"/>
              <a:chOff x="457198" y="3711401"/>
              <a:chExt cx="8338520" cy="3895934"/>
            </a:xfr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grpSpPr>
          <p:grpSp>
            <p:nvGrpSpPr>
              <p:cNvPr id="12" name="组合 11"/>
              <p:cNvGrpSpPr/>
              <p:nvPr/>
            </p:nvGrpSpPr>
            <p:grpSpPr>
              <a:xfrm>
                <a:off x="457198" y="3711401"/>
                <a:ext cx="8338520" cy="3895934"/>
                <a:chOff x="457198" y="3711401"/>
                <a:chExt cx="8338520" cy="3895934"/>
              </a:xfrm>
            </p:grpSpPr>
            <p:sp>
              <p:nvSpPr>
                <p:cNvPr id="14" name="同侧圆角矩形 13"/>
                <p:cNvSpPr/>
                <p:nvPr/>
              </p:nvSpPr>
              <p:spPr bwMode="auto">
                <a:xfrm>
                  <a:off x="457200" y="3711401"/>
                  <a:ext cx="8338518" cy="440394"/>
                </a:xfrm>
                <a:prstGeom prst="round2SameRect">
                  <a:avLst>
                    <a:gd name="adj1" fmla="val 39181"/>
                    <a:gd name="adj2" fmla="val 0"/>
                  </a:avLst>
                </a:prstGeom>
                <a:solidFill>
                  <a:srgbClr val="26268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endParaRPr>
                </a:p>
              </p:txBody>
            </p:sp>
            <p:sp>
              <p:nvSpPr>
                <p:cNvPr id="15" name="同侧圆角矩形 14"/>
                <p:cNvSpPr/>
                <p:nvPr/>
              </p:nvSpPr>
              <p:spPr bwMode="auto">
                <a:xfrm rot="10800000">
                  <a:off x="457198" y="4151794"/>
                  <a:ext cx="8338518" cy="3455541"/>
                </a:xfrm>
                <a:prstGeom prst="round2SameRect">
                  <a:avLst>
                    <a:gd name="adj1" fmla="val 9433"/>
                    <a:gd name="adj2" fmla="val 0"/>
                  </a:avLst>
                </a:prstGeom>
                <a:solidFill>
                  <a:srgbClr val="E9E9F3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Arial Unicode MS" pitchFamily="50" charset="-127"/>
                    <a:cs typeface="Arial Unicode MS" pitchFamily="50" charset="-127"/>
                  </a:endParaRPr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539552" y="3711401"/>
                <a:ext cx="16561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Definition</a:t>
                </a:r>
                <a:endParaRPr lang="zh-CN" altLang="en-US" sz="2400" b="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431230" y="1732462"/>
              <a:ext cx="8255570" cy="1265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zh-CN" sz="2400" b="0" dirty="0">
                  <a:latin typeface="Calibri" panose="020F0502020204030204" pitchFamily="34" charset="0"/>
                </a:rPr>
                <a:t>Construct a BST on these keys and dummy nodes</a:t>
              </a:r>
            </a:p>
            <a:p>
              <a:pPr marL="800100" lvl="1" indent="-342900">
                <a:buFont typeface="Wingdings" panose="05000000000000000000" pitchFamily="2" charset="2"/>
                <a:buChar char="Ø"/>
              </a:pPr>
              <a:r>
                <a:rPr lang="en-US" altLang="zh-CN" sz="2200" b="0" dirty="0">
                  <a:latin typeface="Calibri" panose="020F0502020204030204" pitchFamily="34" charset="0"/>
                </a:rPr>
                <a:t>Each key </a:t>
              </a:r>
              <a:r>
                <a:rPr lang="en-US" altLang="zh-CN" sz="2200" b="0" i="1" dirty="0" err="1">
                  <a:latin typeface="Calibri" panose="020F0502020204030204" pitchFamily="34" charset="0"/>
                </a:rPr>
                <a:t>k</a:t>
              </a:r>
              <a:r>
                <a:rPr lang="en-US" altLang="zh-CN" sz="2200" b="0" i="1" baseline="-25000" dirty="0" err="1">
                  <a:latin typeface="Calibri" panose="020F0502020204030204" pitchFamily="34" charset="0"/>
                </a:rPr>
                <a:t>i</a:t>
              </a:r>
              <a:r>
                <a:rPr lang="en-US" altLang="zh-CN" sz="2200" b="0" dirty="0">
                  <a:latin typeface="Calibri" panose="020F0502020204030204" pitchFamily="34" charset="0"/>
                </a:rPr>
                <a:t> is an internal node;  </a:t>
              </a:r>
            </a:p>
            <a:p>
              <a:pPr marL="800100" lvl="1" indent="-342900">
                <a:buFont typeface="Wingdings" panose="05000000000000000000" pitchFamily="2" charset="2"/>
                <a:buChar char="Ø"/>
              </a:pPr>
              <a:r>
                <a:rPr lang="en-US" altLang="zh-CN" sz="2200" b="0" dirty="0">
                  <a:latin typeface="Calibri" panose="020F0502020204030204" pitchFamily="34" charset="0"/>
                </a:rPr>
                <a:t>Each</a:t>
              </a:r>
              <a:r>
                <a:rPr lang="zh-CN" altLang="en-US" sz="2200" b="0" dirty="0">
                  <a:latin typeface="Calibri" panose="020F0502020204030204" pitchFamily="34" charset="0"/>
                </a:rPr>
                <a:t> </a:t>
              </a:r>
              <a:r>
                <a:rPr lang="en-US" altLang="zh-CN" sz="2200" b="0" dirty="0">
                  <a:latin typeface="Calibri" panose="020F0502020204030204" pitchFamily="34" charset="0"/>
                </a:rPr>
                <a:t>“dummy</a:t>
              </a:r>
              <a:r>
                <a:rPr lang="zh-CN" altLang="en-US" sz="2200" b="0" dirty="0">
                  <a:latin typeface="Calibri" panose="020F0502020204030204" pitchFamily="34" charset="0"/>
                </a:rPr>
                <a:t> </a:t>
              </a:r>
              <a:r>
                <a:rPr lang="en-US" altLang="zh-CN" sz="2200" b="0" dirty="0">
                  <a:latin typeface="Calibri" panose="020F0502020204030204" pitchFamily="34" charset="0"/>
                </a:rPr>
                <a:t>key” </a:t>
              </a:r>
              <a:r>
                <a:rPr lang="en-US" altLang="zh-CN" sz="2200" b="0" i="1" dirty="0">
                  <a:latin typeface="Calibri" panose="020F0502020204030204" pitchFamily="34" charset="0"/>
                </a:rPr>
                <a:t>d</a:t>
              </a:r>
              <a:r>
                <a:rPr lang="en-US" altLang="zh-CN" sz="2200" b="0" i="1" baseline="-25000" dirty="0">
                  <a:latin typeface="Calibri" panose="020F0502020204030204" pitchFamily="34" charset="0"/>
                </a:rPr>
                <a:t>i</a:t>
              </a:r>
              <a:r>
                <a:rPr lang="en-US" altLang="zh-CN" sz="2200" b="0" dirty="0">
                  <a:latin typeface="Calibri" panose="020F0502020204030204" pitchFamily="34" charset="0"/>
                </a:rPr>
                <a:t> is a leaf</a:t>
              </a:r>
            </a:p>
            <a:p>
              <a:pPr marL="800100" lvl="1" indent="-342900">
                <a:buFont typeface="Wingdings" panose="05000000000000000000" pitchFamily="2" charset="2"/>
                <a:buChar char="Ø"/>
              </a:pPr>
              <a:endParaRPr lang="en-US" altLang="zh-CN" sz="2400" b="0" dirty="0">
                <a:latin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>
                <a:extLst>
                  <a:ext uri="{FF2B5EF4-FFF2-40B4-BE49-F238E27FC236}">
                    <a16:creationId xmlns:a16="http://schemas.microsoft.com/office/drawing/2014/main" id="{7474985C-E2C2-4740-B0DD-9B89842EC22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04745" y="2539712"/>
              <a:ext cx="2361732" cy="333756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180866">
                      <a:extLst>
                        <a:ext uri="{9D8B030D-6E8A-4147-A177-3AD203B41FA5}">
                          <a16:colId xmlns:a16="http://schemas.microsoft.com/office/drawing/2014/main" val="1485745916"/>
                        </a:ext>
                      </a:extLst>
                    </a:gridCol>
                    <a:gridCol w="1180866">
                      <a:extLst>
                        <a:ext uri="{9D8B030D-6E8A-4147-A177-3AD203B41FA5}">
                          <a16:colId xmlns:a16="http://schemas.microsoft.com/office/drawing/2014/main" val="2842916531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tx1"/>
                              </a:solidFill>
                            </a:rPr>
                            <a:t>Vocabulary</a:t>
                          </a:r>
                          <a:endParaRPr lang="zh-CN" altLang="en-US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709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Word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Probability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6389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9AF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=0.1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9AF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0938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Algorithm 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5A8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=0.4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5A8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26711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9AF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=0.05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9AF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8714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Crowd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5A8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=0.2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5A8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75626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9AF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=0.02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9AF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4730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Search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5A8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=0.2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5A8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8162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9AF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=0.03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9AF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120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>
                <a:extLst>
                  <a:ext uri="{FF2B5EF4-FFF2-40B4-BE49-F238E27FC236}">
                    <a16:creationId xmlns:a16="http://schemas.microsoft.com/office/drawing/2014/main" id="{7474985C-E2C2-4740-B0DD-9B89842EC2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904961"/>
                  </p:ext>
                </p:extLst>
              </p:nvPr>
            </p:nvGraphicFramePr>
            <p:xfrm>
              <a:off x="6304745" y="2539712"/>
              <a:ext cx="2361732" cy="333756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180866">
                      <a:extLst>
                        <a:ext uri="{9D8B030D-6E8A-4147-A177-3AD203B41FA5}">
                          <a16:colId xmlns:a16="http://schemas.microsoft.com/office/drawing/2014/main" val="1485745916"/>
                        </a:ext>
                      </a:extLst>
                    </a:gridCol>
                    <a:gridCol w="1180866">
                      <a:extLst>
                        <a:ext uri="{9D8B030D-6E8A-4147-A177-3AD203B41FA5}">
                          <a16:colId xmlns:a16="http://schemas.microsoft.com/office/drawing/2014/main" val="2842916531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tx1"/>
                              </a:solidFill>
                            </a:rPr>
                            <a:t>Vocabulary</a:t>
                          </a:r>
                          <a:endParaRPr lang="zh-CN" altLang="en-US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709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Word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Probability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6389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4" t="-210345" r="-98936" b="-6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2151" t="-210345" b="-6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0938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Algorithm 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5A8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2151" t="-310345" b="-5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26711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4" t="-396667" r="-98936" b="-4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2151" t="-396667" b="-4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8714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Crowd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5A8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2151" t="-513793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75626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4" t="-613793" r="-98936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2151" t="-613793" b="-2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4730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Search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5A8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2151" t="-690000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8162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4" t="-817241" r="-98936" b="-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2151" t="-817241" b="-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12002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43EA4FD2-1A90-4DA0-9777-6F2EE34BB220}"/>
              </a:ext>
            </a:extLst>
          </p:cNvPr>
          <p:cNvGrpSpPr/>
          <p:nvPr/>
        </p:nvGrpSpPr>
        <p:grpSpPr>
          <a:xfrm>
            <a:off x="1133094" y="3356992"/>
            <a:ext cx="4253909" cy="2781757"/>
            <a:chOff x="-2395298" y="3168193"/>
            <a:chExt cx="4253909" cy="2781757"/>
          </a:xfrm>
        </p:grpSpPr>
        <p:sp>
          <p:nvSpPr>
            <p:cNvPr id="43" name="Text Box 51">
              <a:extLst>
                <a:ext uri="{FF2B5EF4-FFF2-40B4-BE49-F238E27FC236}">
                  <a16:creationId xmlns:a16="http://schemas.microsoft.com/office/drawing/2014/main" id="{FE38FB59-7BCE-4D5B-911A-103F168792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973931" y="3328296"/>
              <a:ext cx="3698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 dirty="0">
                  <a:solidFill>
                    <a:srgbClr val="0070C0"/>
                  </a:solidFill>
                  <a:latin typeface="Times New Roman" panose="02020603050405020304" pitchFamily="18" charset="0"/>
                </a:rPr>
                <a:t>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Oval 9">
                  <a:extLst>
                    <a:ext uri="{FF2B5EF4-FFF2-40B4-BE49-F238E27FC236}">
                      <a16:creationId xmlns:a16="http://schemas.microsoft.com/office/drawing/2014/main" id="{77D3C236-23F6-440F-A5F8-B51298F14D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49720" y="3279319"/>
                  <a:ext cx="449263" cy="44926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Oval 9">
                  <a:extLst>
                    <a:ext uri="{FF2B5EF4-FFF2-40B4-BE49-F238E27FC236}">
                      <a16:creationId xmlns:a16="http://schemas.microsoft.com/office/drawing/2014/main" id="{77D3C236-23F6-440F-A5F8-B51298F14D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549720" y="3279319"/>
                  <a:ext cx="449263" cy="449263"/>
                </a:xfrm>
                <a:prstGeom prst="ellipse">
                  <a:avLst/>
                </a:prstGeom>
                <a:blipFill>
                  <a:blip r:embed="rId3"/>
                  <a:stretch>
                    <a:fillRect l="-5333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Oval 10">
                  <a:extLst>
                    <a:ext uri="{FF2B5EF4-FFF2-40B4-BE49-F238E27FC236}">
                      <a16:creationId xmlns:a16="http://schemas.microsoft.com/office/drawing/2014/main" id="{7475FDE3-D3CF-44FA-8559-DC06ED36F8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086295" y="3973057"/>
                  <a:ext cx="449263" cy="449263"/>
                </a:xfrm>
                <a:prstGeom prst="ellipse">
                  <a:avLst/>
                </a:prstGeom>
                <a:solidFill>
                  <a:srgbClr val="D6AD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Oval 10">
                  <a:extLst>
                    <a:ext uri="{FF2B5EF4-FFF2-40B4-BE49-F238E27FC236}">
                      <a16:creationId xmlns:a16="http://schemas.microsoft.com/office/drawing/2014/main" id="{7475FDE3-D3CF-44FA-8559-DC06ED36F8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1086295" y="3973057"/>
                  <a:ext cx="449263" cy="449263"/>
                </a:xfrm>
                <a:prstGeom prst="ellipse">
                  <a:avLst/>
                </a:prstGeom>
                <a:blipFill>
                  <a:blip r:embed="rId4"/>
                  <a:stretch>
                    <a:fillRect l="-8000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12">
                  <a:extLst>
                    <a:ext uri="{FF2B5EF4-FFF2-40B4-BE49-F238E27FC236}">
                      <a16:creationId xmlns:a16="http://schemas.microsoft.com/office/drawing/2014/main" id="{83917462-4842-41ED-ADEC-C2CD67F9B1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752065" y="4890591"/>
                  <a:ext cx="450850" cy="45085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6" name="Rectangle 12">
                  <a:extLst>
                    <a:ext uri="{FF2B5EF4-FFF2-40B4-BE49-F238E27FC236}">
                      <a16:creationId xmlns:a16="http://schemas.microsoft.com/office/drawing/2014/main" id="{83917462-4842-41ED-ADEC-C2CD67F9B1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752065" y="4890591"/>
                  <a:ext cx="450850" cy="450850"/>
                </a:xfrm>
                <a:prstGeom prst="rect">
                  <a:avLst/>
                </a:prstGeom>
                <a:blipFill>
                  <a:blip r:embed="rId5"/>
                  <a:stretch>
                    <a:fillRect l="-5263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Oval 13">
                  <a:extLst>
                    <a:ext uri="{FF2B5EF4-FFF2-40B4-BE49-F238E27FC236}">
                      <a16:creationId xmlns:a16="http://schemas.microsoft.com/office/drawing/2014/main" id="{09E148F1-D0B7-425B-9800-81F4411071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3" y="3973057"/>
                  <a:ext cx="449263" cy="449263"/>
                </a:xfrm>
                <a:prstGeom prst="ellipse">
                  <a:avLst/>
                </a:prstGeom>
                <a:solidFill>
                  <a:srgbClr val="D6AD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7" name="Oval 13">
                  <a:extLst>
                    <a:ext uri="{FF2B5EF4-FFF2-40B4-BE49-F238E27FC236}">
                      <a16:creationId xmlns:a16="http://schemas.microsoft.com/office/drawing/2014/main" id="{09E148F1-D0B7-425B-9800-81F4411071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43" y="3973057"/>
                  <a:ext cx="449263" cy="449263"/>
                </a:xfrm>
                <a:prstGeom prst="ellipse">
                  <a:avLst/>
                </a:prstGeom>
                <a:blipFill>
                  <a:blip r:embed="rId6"/>
                  <a:stretch>
                    <a:fillRect l="-5263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14">
                  <a:extLst>
                    <a:ext uri="{FF2B5EF4-FFF2-40B4-BE49-F238E27FC236}">
                      <a16:creationId xmlns:a16="http://schemas.microsoft.com/office/drawing/2014/main" id="{ACF28872-0353-4D6C-A2F5-15627DFC02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732408" y="4893959"/>
                  <a:ext cx="450850" cy="45085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8" name="Rectangle 14">
                  <a:extLst>
                    <a:ext uri="{FF2B5EF4-FFF2-40B4-BE49-F238E27FC236}">
                      <a16:creationId xmlns:a16="http://schemas.microsoft.com/office/drawing/2014/main" id="{ACF28872-0353-4D6C-A2F5-15627DFC02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1732408" y="4893959"/>
                  <a:ext cx="450850" cy="450850"/>
                </a:xfrm>
                <a:prstGeom prst="rect">
                  <a:avLst/>
                </a:prstGeom>
                <a:blipFill>
                  <a:blip r:embed="rId7"/>
                  <a:stretch>
                    <a:fillRect l="-6579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Line 17">
              <a:extLst>
                <a:ext uri="{FF2B5EF4-FFF2-40B4-BE49-F238E27FC236}">
                  <a16:creationId xmlns:a16="http://schemas.microsoft.com/office/drawing/2014/main" id="{1C51C09F-6F81-4547-9AF9-6514FCDE54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62370" y="3717469"/>
              <a:ext cx="233363" cy="261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0" name="Line 18">
              <a:extLst>
                <a:ext uri="{FF2B5EF4-FFF2-40B4-BE49-F238E27FC236}">
                  <a16:creationId xmlns:a16="http://schemas.microsoft.com/office/drawing/2014/main" id="{AAE904DA-105A-4B1C-BABB-50253090C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725933" y="3717469"/>
              <a:ext cx="231775" cy="247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" name="Line 21">
              <a:extLst>
                <a:ext uri="{FF2B5EF4-FFF2-40B4-BE49-F238E27FC236}">
                  <a16:creationId xmlns:a16="http://schemas.microsoft.com/office/drawing/2014/main" id="{5A61A544-4CDA-43A6-BC41-7C4F005418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842837" y="4420925"/>
              <a:ext cx="216918" cy="4396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" name="Line 22">
              <a:extLst>
                <a:ext uri="{FF2B5EF4-FFF2-40B4-BE49-F238E27FC236}">
                  <a16:creationId xmlns:a16="http://schemas.microsoft.com/office/drawing/2014/main" id="{335E2387-5514-4DBB-849F-7CCC462808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1379985" y="4420925"/>
              <a:ext cx="370168" cy="425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3" name="Rectangle 2">
              <a:extLst>
                <a:ext uri="{FF2B5EF4-FFF2-40B4-BE49-F238E27FC236}">
                  <a16:creationId xmlns:a16="http://schemas.microsoft.com/office/drawing/2014/main" id="{DDD7A368-4F99-47A1-A654-6F448714A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40768" y="3168193"/>
              <a:ext cx="4032448" cy="278175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lgDashDot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12">
                  <a:extLst>
                    <a:ext uri="{FF2B5EF4-FFF2-40B4-BE49-F238E27FC236}">
                      <a16:creationId xmlns:a16="http://schemas.microsoft.com/office/drawing/2014/main" id="{E49CD777-FA05-4701-8D62-B817A8540E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5903" y="4890591"/>
                  <a:ext cx="450850" cy="45085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4" name="Rectangle 12">
                  <a:extLst>
                    <a:ext uri="{FF2B5EF4-FFF2-40B4-BE49-F238E27FC236}">
                      <a16:creationId xmlns:a16="http://schemas.microsoft.com/office/drawing/2014/main" id="{E49CD777-FA05-4701-8D62-B817A8540E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5903" y="4890591"/>
                  <a:ext cx="450850" cy="450850"/>
                </a:xfrm>
                <a:prstGeom prst="rect">
                  <a:avLst/>
                </a:prstGeom>
                <a:blipFill>
                  <a:blip r:embed="rId8"/>
                  <a:stretch>
                    <a:fillRect l="-5263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14">
                  <a:extLst>
                    <a:ext uri="{FF2B5EF4-FFF2-40B4-BE49-F238E27FC236}">
                      <a16:creationId xmlns:a16="http://schemas.microsoft.com/office/drawing/2014/main" id="{BE34D5AB-C710-43AC-8AF9-2D3E1E2BF5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10383" y="4890591"/>
                  <a:ext cx="450850" cy="45085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5" name="Rectangle 14">
                  <a:extLst>
                    <a:ext uri="{FF2B5EF4-FFF2-40B4-BE49-F238E27FC236}">
                      <a16:creationId xmlns:a16="http://schemas.microsoft.com/office/drawing/2014/main" id="{BE34D5AB-C710-43AC-8AF9-2D3E1E2BF5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110383" y="4890591"/>
                  <a:ext cx="450850" cy="450850"/>
                </a:xfrm>
                <a:prstGeom prst="rect">
                  <a:avLst/>
                </a:prstGeom>
                <a:blipFill>
                  <a:blip r:embed="rId9"/>
                  <a:stretch>
                    <a:fillRect l="-6579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Line 21">
              <a:extLst>
                <a:ext uri="{FF2B5EF4-FFF2-40B4-BE49-F238E27FC236}">
                  <a16:creationId xmlns:a16="http://schemas.microsoft.com/office/drawing/2014/main" id="{5543A224-68E1-4255-B35F-14F1833D1D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81" y="4359260"/>
              <a:ext cx="502668" cy="5148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" name="Line 22">
              <a:extLst>
                <a:ext uri="{FF2B5EF4-FFF2-40B4-BE49-F238E27FC236}">
                  <a16:creationId xmlns:a16="http://schemas.microsoft.com/office/drawing/2014/main" id="{E119A41C-7D73-497F-B670-211B83E81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512" y="4420925"/>
              <a:ext cx="66978" cy="4696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 Box 51">
                  <a:extLst>
                    <a:ext uri="{FF2B5EF4-FFF2-40B4-BE49-F238E27FC236}">
                      <a16:creationId xmlns:a16="http://schemas.microsoft.com/office/drawing/2014/main" id="{F645606A-1447-4325-8FC8-3A4904CFFCA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6490" y="3275141"/>
                  <a:ext cx="1096236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8" name="Text Box 51">
                  <a:extLst>
                    <a:ext uri="{FF2B5EF4-FFF2-40B4-BE49-F238E27FC236}">
                      <a16:creationId xmlns:a16="http://schemas.microsoft.com/office/drawing/2014/main" id="{F645606A-1447-4325-8FC8-3A4904CFF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6490" y="3275141"/>
                  <a:ext cx="1096236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 Box 51">
              <a:extLst>
                <a:ext uri="{FF2B5EF4-FFF2-40B4-BE49-F238E27FC236}">
                  <a16:creationId xmlns:a16="http://schemas.microsoft.com/office/drawing/2014/main" id="{E34DE29B-1252-4EB3-87BA-0ED8EE2B49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009817" y="5449301"/>
              <a:ext cx="8093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 sz="2000" b="1" i="1" dirty="0"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 Box 51">
                  <a:extLst>
                    <a:ext uri="{FF2B5EF4-FFF2-40B4-BE49-F238E27FC236}">
                      <a16:creationId xmlns:a16="http://schemas.microsoft.com/office/drawing/2014/main" id="{4BF7B08B-805E-4608-8422-AE213012FC0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2377794" y="3985096"/>
                  <a:ext cx="1096236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0" name="Text Box 51">
                  <a:extLst>
                    <a:ext uri="{FF2B5EF4-FFF2-40B4-BE49-F238E27FC236}">
                      <a16:creationId xmlns:a16="http://schemas.microsoft.com/office/drawing/2014/main" id="{4BF7B08B-805E-4608-8422-AE213012FC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2377794" y="3985096"/>
                  <a:ext cx="1096236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54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 Box 51">
                  <a:extLst>
                    <a:ext uri="{FF2B5EF4-FFF2-40B4-BE49-F238E27FC236}">
                      <a16:creationId xmlns:a16="http://schemas.microsoft.com/office/drawing/2014/main" id="{F2A98741-669E-49A6-9AE6-72ED1E19E2A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3202" y="3969635"/>
                  <a:ext cx="1096236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1" name="Text Box 51">
                  <a:extLst>
                    <a:ext uri="{FF2B5EF4-FFF2-40B4-BE49-F238E27FC236}">
                      <a16:creationId xmlns:a16="http://schemas.microsoft.com/office/drawing/2014/main" id="{F2A98741-669E-49A6-9AE6-72ED1E19E2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3202" y="3969635"/>
                  <a:ext cx="1096236" cy="338554"/>
                </a:xfrm>
                <a:prstGeom prst="rect">
                  <a:avLst/>
                </a:prstGeom>
                <a:blipFill>
                  <a:blip r:embed="rId12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 Box 51">
                  <a:extLst>
                    <a:ext uri="{FF2B5EF4-FFF2-40B4-BE49-F238E27FC236}">
                      <a16:creationId xmlns:a16="http://schemas.microsoft.com/office/drawing/2014/main" id="{E0089822-B770-47F9-A803-A5815A3C2A9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2395298" y="5384806"/>
                  <a:ext cx="1096236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2" name="Text Box 51">
                  <a:extLst>
                    <a:ext uri="{FF2B5EF4-FFF2-40B4-BE49-F238E27FC236}">
                      <a16:creationId xmlns:a16="http://schemas.microsoft.com/office/drawing/2014/main" id="{E0089822-B770-47F9-A803-A5815A3C2A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2395298" y="5384806"/>
                  <a:ext cx="1096236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 Box 51">
                  <a:extLst>
                    <a:ext uri="{FF2B5EF4-FFF2-40B4-BE49-F238E27FC236}">
                      <a16:creationId xmlns:a16="http://schemas.microsoft.com/office/drawing/2014/main" id="{88CA9296-D4C2-40CB-9B53-A7D70DE2D63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1353786" y="5384806"/>
                  <a:ext cx="1112708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𝟎𝟓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3" name="Text Box 51">
                  <a:extLst>
                    <a:ext uri="{FF2B5EF4-FFF2-40B4-BE49-F238E27FC236}">
                      <a16:creationId xmlns:a16="http://schemas.microsoft.com/office/drawing/2014/main" id="{88CA9296-D4C2-40CB-9B53-A7D70DE2D6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1353786" y="5384806"/>
                  <a:ext cx="1112708" cy="338554"/>
                </a:xfrm>
                <a:prstGeom prst="rect">
                  <a:avLst/>
                </a:prstGeom>
                <a:blipFill>
                  <a:blip r:embed="rId14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 Box 51">
                  <a:extLst>
                    <a:ext uri="{FF2B5EF4-FFF2-40B4-BE49-F238E27FC236}">
                      <a16:creationId xmlns:a16="http://schemas.microsoft.com/office/drawing/2014/main" id="{996E678C-AFF1-42CB-BD39-FA67482F4D2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309864" y="5384806"/>
                  <a:ext cx="1112708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𝟎𝟐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4" name="Text Box 51">
                  <a:extLst>
                    <a:ext uri="{FF2B5EF4-FFF2-40B4-BE49-F238E27FC236}">
                      <a16:creationId xmlns:a16="http://schemas.microsoft.com/office/drawing/2014/main" id="{996E678C-AFF1-42CB-BD39-FA67482F4D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309864" y="5384806"/>
                  <a:ext cx="1112708" cy="338554"/>
                </a:xfrm>
                <a:prstGeom prst="rect">
                  <a:avLst/>
                </a:prstGeom>
                <a:blipFill>
                  <a:blip r:embed="rId15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 Box 51">
                  <a:extLst>
                    <a:ext uri="{FF2B5EF4-FFF2-40B4-BE49-F238E27FC236}">
                      <a16:creationId xmlns:a16="http://schemas.microsoft.com/office/drawing/2014/main" id="{005D33CE-1C6B-4FAA-8CFD-928A074B854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45903" y="5384806"/>
                  <a:ext cx="1112708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𝟎𝟑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5" name="Text Box 51">
                  <a:extLst>
                    <a:ext uri="{FF2B5EF4-FFF2-40B4-BE49-F238E27FC236}">
                      <a16:creationId xmlns:a16="http://schemas.microsoft.com/office/drawing/2014/main" id="{005D33CE-1C6B-4FAA-8CFD-928A074B85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5903" y="5384806"/>
                  <a:ext cx="1112708" cy="338554"/>
                </a:xfrm>
                <a:prstGeom prst="rect">
                  <a:avLst/>
                </a:prstGeom>
                <a:blipFill>
                  <a:blip r:embed="rId16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9832177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 algn="l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 algn="l">
              <a:buNone/>
            </a:pPr>
            <a:endParaRPr lang="en-US" altLang="zh-CN" sz="2400" dirty="0">
              <a:solidFill>
                <a:srgbClr val="00B05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Optimal BST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132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8276" y="1199359"/>
            <a:ext cx="8446932" cy="5109961"/>
            <a:chOff x="348276" y="1199359"/>
            <a:chExt cx="8446932" cy="5109961"/>
          </a:xfrm>
          <a:effectLst>
            <a:glow rad="635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14" name="同侧圆角矩形 13"/>
            <p:cNvSpPr/>
            <p:nvPr/>
          </p:nvSpPr>
          <p:spPr bwMode="auto">
            <a:xfrm>
              <a:off x="348281" y="1199359"/>
              <a:ext cx="8446927" cy="585767"/>
            </a:xfrm>
            <a:prstGeom prst="round2SameRect">
              <a:avLst>
                <a:gd name="adj1" fmla="val 39181"/>
                <a:gd name="adj2" fmla="val 0"/>
              </a:avLst>
            </a:prstGeom>
            <a:solidFill>
              <a:srgbClr val="26268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" name="同侧圆角矩形 14"/>
            <p:cNvSpPr/>
            <p:nvPr/>
          </p:nvSpPr>
          <p:spPr bwMode="auto">
            <a:xfrm rot="10800000">
              <a:off x="348276" y="1785124"/>
              <a:ext cx="8446927" cy="4524196"/>
            </a:xfrm>
            <a:prstGeom prst="round2SameRect">
              <a:avLst>
                <a:gd name="adj1" fmla="val 9433"/>
                <a:gd name="adj2" fmla="val 0"/>
              </a:avLst>
            </a:prstGeom>
            <a:solidFill>
              <a:srgbClr val="E9E9F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31704" y="1199359"/>
            <a:ext cx="1677716" cy="614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endParaRPr lang="zh-CN" altLang="en-US" sz="2400" b="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31703" y="1834495"/>
                <a:ext cx="8255098" cy="2611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2400" b="0" dirty="0">
                    <a:latin typeface="Calibri" panose="020F0502020204030204" pitchFamily="34" charset="0"/>
                  </a:rPr>
                  <a:t>Search on this BST, every search is either successful or unsuccessful, we have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nary>
                        <m:naryPr>
                          <m:chr m:val="∑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600" b="0" i="1" baseline="-2500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1600" b="0" i="1" baseline="-2500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1600" b="0" dirty="0">
                  <a:latin typeface="Calibri" panose="020F0502020204030204" pitchFamily="34" charset="0"/>
                </a:endParaRPr>
              </a:p>
              <a:p>
                <a:pPr lvl="1"/>
                <a:endParaRPr lang="en-US" altLang="zh-CN" sz="2200" b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endParaRPr lang="en-US" altLang="zh-CN" sz="2200" b="0" dirty="0">
                  <a:latin typeface="Calibri" panose="020F0502020204030204" pitchFamily="34" charset="0"/>
                </a:endParaRPr>
              </a:p>
              <a:p>
                <a:endParaRPr lang="zh-CN" altLang="en-US" sz="2400" b="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03" y="1834495"/>
                <a:ext cx="8255098" cy="2611421"/>
              </a:xfrm>
              <a:prstGeom prst="rect">
                <a:avLst/>
              </a:prstGeom>
              <a:blipFill>
                <a:blip r:embed="rId2"/>
                <a:stretch>
                  <a:fillRect l="-1034" t="-1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EB89CB96-F57C-426A-B459-F4CFCF7F7E1D}"/>
              </a:ext>
            </a:extLst>
          </p:cNvPr>
          <p:cNvGrpSpPr/>
          <p:nvPr/>
        </p:nvGrpSpPr>
        <p:grpSpPr>
          <a:xfrm>
            <a:off x="1133094" y="3356992"/>
            <a:ext cx="4253909" cy="2781757"/>
            <a:chOff x="-2395298" y="3168193"/>
            <a:chExt cx="4253909" cy="2781757"/>
          </a:xfrm>
        </p:grpSpPr>
        <p:sp>
          <p:nvSpPr>
            <p:cNvPr id="12" name="Text Box 51">
              <a:extLst>
                <a:ext uri="{FF2B5EF4-FFF2-40B4-BE49-F238E27FC236}">
                  <a16:creationId xmlns:a16="http://schemas.microsoft.com/office/drawing/2014/main" id="{1330D455-7725-4954-B6D5-8A6F58F8D1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973931" y="3328296"/>
              <a:ext cx="3698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 dirty="0">
                  <a:solidFill>
                    <a:srgbClr val="0070C0"/>
                  </a:solidFill>
                  <a:latin typeface="Times New Roman" panose="02020603050405020304" pitchFamily="18" charset="0"/>
                </a:rPr>
                <a:t>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9">
                  <a:extLst>
                    <a:ext uri="{FF2B5EF4-FFF2-40B4-BE49-F238E27FC236}">
                      <a16:creationId xmlns:a16="http://schemas.microsoft.com/office/drawing/2014/main" id="{3A803285-DC2D-41C9-B36D-025828A70D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49720" y="3279319"/>
                  <a:ext cx="449263" cy="44926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Oval 9">
                  <a:extLst>
                    <a:ext uri="{FF2B5EF4-FFF2-40B4-BE49-F238E27FC236}">
                      <a16:creationId xmlns:a16="http://schemas.microsoft.com/office/drawing/2014/main" id="{3A803285-DC2D-41C9-B36D-025828A70D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549720" y="3279319"/>
                  <a:ext cx="449263" cy="449263"/>
                </a:xfrm>
                <a:prstGeom prst="ellipse">
                  <a:avLst/>
                </a:prstGeom>
                <a:blipFill>
                  <a:blip r:embed="rId3"/>
                  <a:stretch>
                    <a:fillRect l="-5333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0">
                  <a:extLst>
                    <a:ext uri="{FF2B5EF4-FFF2-40B4-BE49-F238E27FC236}">
                      <a16:creationId xmlns:a16="http://schemas.microsoft.com/office/drawing/2014/main" id="{55284753-64C9-4052-8C39-BEF8E50507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086295" y="3973057"/>
                  <a:ext cx="449263" cy="449263"/>
                </a:xfrm>
                <a:prstGeom prst="ellipse">
                  <a:avLst/>
                </a:prstGeom>
                <a:solidFill>
                  <a:srgbClr val="D6AD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" name="Oval 10">
                  <a:extLst>
                    <a:ext uri="{FF2B5EF4-FFF2-40B4-BE49-F238E27FC236}">
                      <a16:creationId xmlns:a16="http://schemas.microsoft.com/office/drawing/2014/main" id="{55284753-64C9-4052-8C39-BEF8E50507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1086295" y="3973057"/>
                  <a:ext cx="449263" cy="449263"/>
                </a:xfrm>
                <a:prstGeom prst="ellipse">
                  <a:avLst/>
                </a:prstGeom>
                <a:blipFill>
                  <a:blip r:embed="rId4"/>
                  <a:stretch>
                    <a:fillRect l="-8000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2">
                  <a:extLst>
                    <a:ext uri="{FF2B5EF4-FFF2-40B4-BE49-F238E27FC236}">
                      <a16:creationId xmlns:a16="http://schemas.microsoft.com/office/drawing/2014/main" id="{6A53975E-6F14-4225-8E69-18794306E2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752065" y="4890591"/>
                  <a:ext cx="450850" cy="45085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Rectangle 12">
                  <a:extLst>
                    <a:ext uri="{FF2B5EF4-FFF2-40B4-BE49-F238E27FC236}">
                      <a16:creationId xmlns:a16="http://schemas.microsoft.com/office/drawing/2014/main" id="{6A53975E-6F14-4225-8E69-18794306E2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752065" y="4890591"/>
                  <a:ext cx="450850" cy="450850"/>
                </a:xfrm>
                <a:prstGeom prst="rect">
                  <a:avLst/>
                </a:prstGeom>
                <a:blipFill>
                  <a:blip r:embed="rId5"/>
                  <a:stretch>
                    <a:fillRect l="-5263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3">
                  <a:extLst>
                    <a:ext uri="{FF2B5EF4-FFF2-40B4-BE49-F238E27FC236}">
                      <a16:creationId xmlns:a16="http://schemas.microsoft.com/office/drawing/2014/main" id="{0EDC811F-08B6-4F1A-ABEB-9577360CDB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3" y="3973057"/>
                  <a:ext cx="449263" cy="449263"/>
                </a:xfrm>
                <a:prstGeom prst="ellipse">
                  <a:avLst/>
                </a:prstGeom>
                <a:solidFill>
                  <a:srgbClr val="D6AD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Oval 13">
                  <a:extLst>
                    <a:ext uri="{FF2B5EF4-FFF2-40B4-BE49-F238E27FC236}">
                      <a16:creationId xmlns:a16="http://schemas.microsoft.com/office/drawing/2014/main" id="{0EDC811F-08B6-4F1A-ABEB-9577360CDB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43" y="3973057"/>
                  <a:ext cx="449263" cy="449263"/>
                </a:xfrm>
                <a:prstGeom prst="ellipse">
                  <a:avLst/>
                </a:prstGeom>
                <a:blipFill>
                  <a:blip r:embed="rId6"/>
                  <a:stretch>
                    <a:fillRect l="-5263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4">
                  <a:extLst>
                    <a:ext uri="{FF2B5EF4-FFF2-40B4-BE49-F238E27FC236}">
                      <a16:creationId xmlns:a16="http://schemas.microsoft.com/office/drawing/2014/main" id="{4AFC51AC-980E-4AC4-AC5F-DD4194726E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732408" y="4893959"/>
                  <a:ext cx="450850" cy="45085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4">
                  <a:extLst>
                    <a:ext uri="{FF2B5EF4-FFF2-40B4-BE49-F238E27FC236}">
                      <a16:creationId xmlns:a16="http://schemas.microsoft.com/office/drawing/2014/main" id="{4AFC51AC-980E-4AC4-AC5F-DD4194726E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1732408" y="4893959"/>
                  <a:ext cx="450850" cy="450850"/>
                </a:xfrm>
                <a:prstGeom prst="rect">
                  <a:avLst/>
                </a:prstGeom>
                <a:blipFill>
                  <a:blip r:embed="rId7"/>
                  <a:stretch>
                    <a:fillRect l="-6579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91C5A279-EFF0-4D08-9D07-A535481BE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62370" y="3717469"/>
              <a:ext cx="233363" cy="261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E54D6C5E-981A-4246-90E8-10ECE29427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725933" y="3717469"/>
              <a:ext cx="231775" cy="247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" name="Line 21">
              <a:extLst>
                <a:ext uri="{FF2B5EF4-FFF2-40B4-BE49-F238E27FC236}">
                  <a16:creationId xmlns:a16="http://schemas.microsoft.com/office/drawing/2014/main" id="{9B77215D-6D69-4FDE-B99D-76EB8C1F2B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842837" y="4420925"/>
              <a:ext cx="216918" cy="4396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" name="Line 22">
              <a:extLst>
                <a:ext uri="{FF2B5EF4-FFF2-40B4-BE49-F238E27FC236}">
                  <a16:creationId xmlns:a16="http://schemas.microsoft.com/office/drawing/2014/main" id="{BAA4FFEA-BCF1-4B6A-8A78-29BA932C4C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1379985" y="4420925"/>
              <a:ext cx="370168" cy="425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D811F20A-7481-4608-9F00-0F5B119FE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40768" y="3168193"/>
              <a:ext cx="4032448" cy="278175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lgDashDot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12">
                  <a:extLst>
                    <a:ext uri="{FF2B5EF4-FFF2-40B4-BE49-F238E27FC236}">
                      <a16:creationId xmlns:a16="http://schemas.microsoft.com/office/drawing/2014/main" id="{483FF0EF-0E28-46B4-8702-ECB6D75326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5903" y="4890591"/>
                  <a:ext cx="450850" cy="45085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Rectangle 12">
                  <a:extLst>
                    <a:ext uri="{FF2B5EF4-FFF2-40B4-BE49-F238E27FC236}">
                      <a16:creationId xmlns:a16="http://schemas.microsoft.com/office/drawing/2014/main" id="{483FF0EF-0E28-46B4-8702-ECB6D75326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5903" y="4890591"/>
                  <a:ext cx="450850" cy="450850"/>
                </a:xfrm>
                <a:prstGeom prst="rect">
                  <a:avLst/>
                </a:prstGeom>
                <a:blipFill>
                  <a:blip r:embed="rId8"/>
                  <a:stretch>
                    <a:fillRect l="-5263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14">
                  <a:extLst>
                    <a:ext uri="{FF2B5EF4-FFF2-40B4-BE49-F238E27FC236}">
                      <a16:creationId xmlns:a16="http://schemas.microsoft.com/office/drawing/2014/main" id="{D3C13283-7671-4A73-B16E-1B0E11A181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10383" y="4890591"/>
                  <a:ext cx="450850" cy="45085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14">
                  <a:extLst>
                    <a:ext uri="{FF2B5EF4-FFF2-40B4-BE49-F238E27FC236}">
                      <a16:creationId xmlns:a16="http://schemas.microsoft.com/office/drawing/2014/main" id="{D3C13283-7671-4A73-B16E-1B0E11A181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110383" y="4890591"/>
                  <a:ext cx="450850" cy="450850"/>
                </a:xfrm>
                <a:prstGeom prst="rect">
                  <a:avLst/>
                </a:prstGeom>
                <a:blipFill>
                  <a:blip r:embed="rId9"/>
                  <a:stretch>
                    <a:fillRect l="-6579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Line 21">
              <a:extLst>
                <a:ext uri="{FF2B5EF4-FFF2-40B4-BE49-F238E27FC236}">
                  <a16:creationId xmlns:a16="http://schemas.microsoft.com/office/drawing/2014/main" id="{70D95C07-3B32-449B-88F9-5ED038F056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81" y="4359260"/>
              <a:ext cx="502668" cy="5148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" name="Line 22">
              <a:extLst>
                <a:ext uri="{FF2B5EF4-FFF2-40B4-BE49-F238E27FC236}">
                  <a16:creationId xmlns:a16="http://schemas.microsoft.com/office/drawing/2014/main" id="{F35A0469-9895-42D2-81CF-E225B42F62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512" y="4420925"/>
              <a:ext cx="66978" cy="4696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 Box 51">
                  <a:extLst>
                    <a:ext uri="{FF2B5EF4-FFF2-40B4-BE49-F238E27FC236}">
                      <a16:creationId xmlns:a16="http://schemas.microsoft.com/office/drawing/2014/main" id="{6228F997-476D-45BE-AA97-077669F31DD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6490" y="3275141"/>
                  <a:ext cx="1096236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Text Box 51">
                  <a:extLst>
                    <a:ext uri="{FF2B5EF4-FFF2-40B4-BE49-F238E27FC236}">
                      <a16:creationId xmlns:a16="http://schemas.microsoft.com/office/drawing/2014/main" id="{6228F997-476D-45BE-AA97-077669F31D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6490" y="3275141"/>
                  <a:ext cx="1096236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 Box 51">
              <a:extLst>
                <a:ext uri="{FF2B5EF4-FFF2-40B4-BE49-F238E27FC236}">
                  <a16:creationId xmlns:a16="http://schemas.microsoft.com/office/drawing/2014/main" id="{2BF3FAC5-E44F-4D6C-8FD9-769403C825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009817" y="5449301"/>
              <a:ext cx="8093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 sz="2000" b="1" i="1" dirty="0"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 Box 51">
                  <a:extLst>
                    <a:ext uri="{FF2B5EF4-FFF2-40B4-BE49-F238E27FC236}">
                      <a16:creationId xmlns:a16="http://schemas.microsoft.com/office/drawing/2014/main" id="{F991C347-6340-476F-8DD3-ECD6D287753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2377794" y="3985096"/>
                  <a:ext cx="1096236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Text Box 51">
                  <a:extLst>
                    <a:ext uri="{FF2B5EF4-FFF2-40B4-BE49-F238E27FC236}">
                      <a16:creationId xmlns:a16="http://schemas.microsoft.com/office/drawing/2014/main" id="{F991C347-6340-476F-8DD3-ECD6D28775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2377794" y="3985096"/>
                  <a:ext cx="1096236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54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 Box 51">
                  <a:extLst>
                    <a:ext uri="{FF2B5EF4-FFF2-40B4-BE49-F238E27FC236}">
                      <a16:creationId xmlns:a16="http://schemas.microsoft.com/office/drawing/2014/main" id="{020AEEFF-BDBE-406D-91C3-0CF48649818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3202" y="3969635"/>
                  <a:ext cx="1096236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Text Box 51">
                  <a:extLst>
                    <a:ext uri="{FF2B5EF4-FFF2-40B4-BE49-F238E27FC236}">
                      <a16:creationId xmlns:a16="http://schemas.microsoft.com/office/drawing/2014/main" id="{020AEEFF-BDBE-406D-91C3-0CF4864981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3202" y="3969635"/>
                  <a:ext cx="1096236" cy="338554"/>
                </a:xfrm>
                <a:prstGeom prst="rect">
                  <a:avLst/>
                </a:prstGeom>
                <a:blipFill>
                  <a:blip r:embed="rId12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 Box 51">
                  <a:extLst>
                    <a:ext uri="{FF2B5EF4-FFF2-40B4-BE49-F238E27FC236}">
                      <a16:creationId xmlns:a16="http://schemas.microsoft.com/office/drawing/2014/main" id="{113024FB-78AD-4DD5-B029-64943C4B5C5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2395298" y="5384806"/>
                  <a:ext cx="1096236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" name="Text Box 51">
                  <a:extLst>
                    <a:ext uri="{FF2B5EF4-FFF2-40B4-BE49-F238E27FC236}">
                      <a16:creationId xmlns:a16="http://schemas.microsoft.com/office/drawing/2014/main" id="{113024FB-78AD-4DD5-B029-64943C4B5C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2395298" y="5384806"/>
                  <a:ext cx="1096236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 Box 51">
                  <a:extLst>
                    <a:ext uri="{FF2B5EF4-FFF2-40B4-BE49-F238E27FC236}">
                      <a16:creationId xmlns:a16="http://schemas.microsoft.com/office/drawing/2014/main" id="{7F73D6B4-697E-4781-8319-5B30CBF76AF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1353786" y="5384806"/>
                  <a:ext cx="1112708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𝟎𝟓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" name="Text Box 51">
                  <a:extLst>
                    <a:ext uri="{FF2B5EF4-FFF2-40B4-BE49-F238E27FC236}">
                      <a16:creationId xmlns:a16="http://schemas.microsoft.com/office/drawing/2014/main" id="{7F73D6B4-697E-4781-8319-5B30CBF76A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1353786" y="5384806"/>
                  <a:ext cx="1112708" cy="338554"/>
                </a:xfrm>
                <a:prstGeom prst="rect">
                  <a:avLst/>
                </a:prstGeom>
                <a:blipFill>
                  <a:blip r:embed="rId14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 Box 51">
                  <a:extLst>
                    <a:ext uri="{FF2B5EF4-FFF2-40B4-BE49-F238E27FC236}">
                      <a16:creationId xmlns:a16="http://schemas.microsoft.com/office/drawing/2014/main" id="{4AA4C09B-13F7-4CF8-AAB8-98340553627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309864" y="5384806"/>
                  <a:ext cx="1112708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𝟎𝟐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0" name="Text Box 51">
                  <a:extLst>
                    <a:ext uri="{FF2B5EF4-FFF2-40B4-BE49-F238E27FC236}">
                      <a16:creationId xmlns:a16="http://schemas.microsoft.com/office/drawing/2014/main" id="{4AA4C09B-13F7-4CF8-AAB8-9834055362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309864" y="5384806"/>
                  <a:ext cx="1112708" cy="338554"/>
                </a:xfrm>
                <a:prstGeom prst="rect">
                  <a:avLst/>
                </a:prstGeom>
                <a:blipFill>
                  <a:blip r:embed="rId15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 Box 51">
                  <a:extLst>
                    <a:ext uri="{FF2B5EF4-FFF2-40B4-BE49-F238E27FC236}">
                      <a16:creationId xmlns:a16="http://schemas.microsoft.com/office/drawing/2014/main" id="{9F9AF0C3-CA8E-47EA-B50E-C5FDF52F812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45903" y="5384806"/>
                  <a:ext cx="1112708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𝟎𝟑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Text Box 51">
                  <a:extLst>
                    <a:ext uri="{FF2B5EF4-FFF2-40B4-BE49-F238E27FC236}">
                      <a16:creationId xmlns:a16="http://schemas.microsoft.com/office/drawing/2014/main" id="{9F9AF0C3-CA8E-47EA-B50E-C5FDF52F8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5903" y="5384806"/>
                  <a:ext cx="1112708" cy="338554"/>
                </a:xfrm>
                <a:prstGeom prst="rect">
                  <a:avLst/>
                </a:prstGeom>
                <a:blipFill>
                  <a:blip r:embed="rId16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表格 34">
                <a:extLst>
                  <a:ext uri="{FF2B5EF4-FFF2-40B4-BE49-F238E27FC236}">
                    <a16:creationId xmlns:a16="http://schemas.microsoft.com/office/drawing/2014/main" id="{20CDE6A5-6BF2-1347-8999-99BBE131B1A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04745" y="2539712"/>
              <a:ext cx="2361732" cy="333756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180866">
                      <a:extLst>
                        <a:ext uri="{9D8B030D-6E8A-4147-A177-3AD203B41FA5}">
                          <a16:colId xmlns:a16="http://schemas.microsoft.com/office/drawing/2014/main" val="1485745916"/>
                        </a:ext>
                      </a:extLst>
                    </a:gridCol>
                    <a:gridCol w="1180866">
                      <a:extLst>
                        <a:ext uri="{9D8B030D-6E8A-4147-A177-3AD203B41FA5}">
                          <a16:colId xmlns:a16="http://schemas.microsoft.com/office/drawing/2014/main" val="2842916531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tx1"/>
                              </a:solidFill>
                            </a:rPr>
                            <a:t>Vocabulary</a:t>
                          </a:r>
                          <a:endParaRPr lang="zh-CN" altLang="en-US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709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Word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Probability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6389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9AF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=0.1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9AF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0938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Algorithm 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5A8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=0.4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5A8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26711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9AF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=0.05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9AF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8714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Crowd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5A8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=0.2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5A8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75626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9AF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=0.02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9AF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4730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Search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5A8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=0.2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5A8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8162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9AF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/>
                            <a:t>=0.03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9AF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120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表格 34">
                <a:extLst>
                  <a:ext uri="{FF2B5EF4-FFF2-40B4-BE49-F238E27FC236}">
                    <a16:creationId xmlns:a16="http://schemas.microsoft.com/office/drawing/2014/main" id="{20CDE6A5-6BF2-1347-8999-99BBE131B1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1669910"/>
                  </p:ext>
                </p:extLst>
              </p:nvPr>
            </p:nvGraphicFramePr>
            <p:xfrm>
              <a:off x="6304745" y="2539712"/>
              <a:ext cx="2361732" cy="333756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180866">
                      <a:extLst>
                        <a:ext uri="{9D8B030D-6E8A-4147-A177-3AD203B41FA5}">
                          <a16:colId xmlns:a16="http://schemas.microsoft.com/office/drawing/2014/main" val="1485745916"/>
                        </a:ext>
                      </a:extLst>
                    </a:gridCol>
                    <a:gridCol w="1180866">
                      <a:extLst>
                        <a:ext uri="{9D8B030D-6E8A-4147-A177-3AD203B41FA5}">
                          <a16:colId xmlns:a16="http://schemas.microsoft.com/office/drawing/2014/main" val="2842916531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tx1"/>
                              </a:solidFill>
                            </a:rPr>
                            <a:t>Vocabulary</a:t>
                          </a:r>
                          <a:endParaRPr lang="zh-CN" altLang="en-US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709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Word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Probability</a:t>
                          </a:r>
                          <a:endParaRPr lang="zh-CN" altLang="en-US" sz="1600" dirty="0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6389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1064" t="-210345" r="-98936" b="-6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102151" t="-210345" b="-6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0938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Algorithm 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5A8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102151" t="-310345" b="-5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26711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1064" t="-396667" r="-98936" b="-4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102151" t="-396667" b="-4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8714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Crowd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5A8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102151" t="-513793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75626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1064" t="-613793" r="-98936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102151" t="-613793" b="-2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4730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Search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5A8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102151" t="-690000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8162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1064" t="-817241" r="-98936" b="-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102151" t="-817241" b="-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1200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025442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48275" y="1159302"/>
            <a:ext cx="8687775" cy="5549842"/>
            <a:chOff x="359692" y="5843109"/>
            <a:chExt cx="8676357" cy="5305111"/>
          </a:xfrm>
          <a:effectLst>
            <a:glow rad="635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12" name="同侧圆角矩形 11"/>
            <p:cNvSpPr/>
            <p:nvPr/>
          </p:nvSpPr>
          <p:spPr bwMode="auto">
            <a:xfrm rot="10800000">
              <a:off x="359692" y="6217346"/>
              <a:ext cx="8435826" cy="4930874"/>
            </a:xfrm>
            <a:prstGeom prst="round2SameRect">
              <a:avLst>
                <a:gd name="adj1" fmla="val 9433"/>
                <a:gd name="adj2" fmla="val 0"/>
              </a:avLst>
            </a:prstGeom>
            <a:solidFill>
              <a:srgbClr val="D7EFD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1" name="同侧圆角矩形 10"/>
            <p:cNvSpPr/>
            <p:nvPr/>
          </p:nvSpPr>
          <p:spPr bwMode="auto">
            <a:xfrm>
              <a:off x="359696" y="5843109"/>
              <a:ext cx="8435822" cy="374239"/>
            </a:xfrm>
            <a:prstGeom prst="round2SameRect">
              <a:avLst>
                <a:gd name="adj1" fmla="val 39181"/>
                <a:gd name="adj2" fmla="val 0"/>
              </a:avLst>
            </a:prstGeom>
            <a:solidFill>
              <a:srgbClr val="20A02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2647" y="5843109"/>
              <a:ext cx="1668219" cy="35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Goal</a:t>
              </a:r>
              <a:endParaRPr lang="zh-CN" altLang="en-US" sz="2400" b="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79600" y="6257808"/>
              <a:ext cx="855644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0" i="1" dirty="0">
                  <a:latin typeface="Calibri" panose="020F0502020204030204" pitchFamily="34" charset="0"/>
                </a:rPr>
                <a:t>C</a:t>
              </a:r>
              <a:r>
                <a:rPr lang="zh-CN" altLang="en-US" sz="2600" b="0" i="1" dirty="0">
                  <a:latin typeface="Calibri" panose="020F0502020204030204" pitchFamily="34" charset="0"/>
                </a:rPr>
                <a:t>onstruct a BST whose expected search cost is the </a:t>
              </a:r>
              <a:r>
                <a:rPr lang="zh-CN" altLang="en-US" sz="2600" i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smallest</a:t>
              </a:r>
              <a:r>
                <a:rPr lang="zh-CN" altLang="en-US" sz="2600" b="0" i="1" dirty="0">
                  <a:latin typeface="Calibri" panose="020F0502020204030204" pitchFamily="34" charset="0"/>
                </a:rPr>
                <a:t>.</a:t>
              </a:r>
            </a:p>
          </p:txBody>
        </p:sp>
      </p:grp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 algn="l">
              <a:buNone/>
            </a:pPr>
            <a:endParaRPr lang="en-US" altLang="zh-CN" sz="2400" dirty="0">
              <a:solidFill>
                <a:srgbClr val="00B05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133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248C616-6332-42A5-9496-DC47EC6B7E9E}"/>
              </a:ext>
            </a:extLst>
          </p:cNvPr>
          <p:cNvGrpSpPr/>
          <p:nvPr/>
        </p:nvGrpSpPr>
        <p:grpSpPr>
          <a:xfrm>
            <a:off x="4595494" y="3698372"/>
            <a:ext cx="4253909" cy="2781757"/>
            <a:chOff x="-2395298" y="3168193"/>
            <a:chExt cx="4253909" cy="2781757"/>
          </a:xfrm>
        </p:grpSpPr>
        <p:sp>
          <p:nvSpPr>
            <p:cNvPr id="14" name="Text Box 51">
              <a:extLst>
                <a:ext uri="{FF2B5EF4-FFF2-40B4-BE49-F238E27FC236}">
                  <a16:creationId xmlns:a16="http://schemas.microsoft.com/office/drawing/2014/main" id="{E4E1AFD7-7AFA-456B-8914-A523A3F129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973931" y="3328296"/>
              <a:ext cx="3698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 dirty="0">
                  <a:solidFill>
                    <a:srgbClr val="0070C0"/>
                  </a:solidFill>
                  <a:latin typeface="Times New Roman" panose="02020603050405020304" pitchFamily="18" charset="0"/>
                </a:rPr>
                <a:t>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9">
                  <a:extLst>
                    <a:ext uri="{FF2B5EF4-FFF2-40B4-BE49-F238E27FC236}">
                      <a16:creationId xmlns:a16="http://schemas.microsoft.com/office/drawing/2014/main" id="{444C0909-7DBC-4313-B71A-E2F607B595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49720" y="3279319"/>
                  <a:ext cx="449263" cy="44926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Oval 9">
                  <a:extLst>
                    <a:ext uri="{FF2B5EF4-FFF2-40B4-BE49-F238E27FC236}">
                      <a16:creationId xmlns:a16="http://schemas.microsoft.com/office/drawing/2014/main" id="{444C0909-7DBC-4313-B71A-E2F607B595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549720" y="3279319"/>
                  <a:ext cx="449263" cy="449263"/>
                </a:xfrm>
                <a:prstGeom prst="ellipse">
                  <a:avLst/>
                </a:prstGeom>
                <a:blipFill>
                  <a:blip r:embed="rId3"/>
                  <a:stretch>
                    <a:fillRect l="-5333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0">
                  <a:extLst>
                    <a:ext uri="{FF2B5EF4-FFF2-40B4-BE49-F238E27FC236}">
                      <a16:creationId xmlns:a16="http://schemas.microsoft.com/office/drawing/2014/main" id="{673E98E0-32E8-4EFD-BF77-3A67E5B580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086295" y="3973057"/>
                  <a:ext cx="449263" cy="449263"/>
                </a:xfrm>
                <a:prstGeom prst="ellipse">
                  <a:avLst/>
                </a:prstGeom>
                <a:solidFill>
                  <a:srgbClr val="D6AD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Oval 10">
                  <a:extLst>
                    <a:ext uri="{FF2B5EF4-FFF2-40B4-BE49-F238E27FC236}">
                      <a16:creationId xmlns:a16="http://schemas.microsoft.com/office/drawing/2014/main" id="{673E98E0-32E8-4EFD-BF77-3A67E5B580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1086295" y="3973057"/>
                  <a:ext cx="449263" cy="449263"/>
                </a:xfrm>
                <a:prstGeom prst="ellipse">
                  <a:avLst/>
                </a:prstGeom>
                <a:blipFill>
                  <a:blip r:embed="rId4"/>
                  <a:stretch>
                    <a:fillRect l="-8000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2">
                  <a:extLst>
                    <a:ext uri="{FF2B5EF4-FFF2-40B4-BE49-F238E27FC236}">
                      <a16:creationId xmlns:a16="http://schemas.microsoft.com/office/drawing/2014/main" id="{FD85AFB6-1D63-4FA9-9140-9410C5D7E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752065" y="4890591"/>
                  <a:ext cx="450850" cy="45085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Rectangle 12">
                  <a:extLst>
                    <a:ext uri="{FF2B5EF4-FFF2-40B4-BE49-F238E27FC236}">
                      <a16:creationId xmlns:a16="http://schemas.microsoft.com/office/drawing/2014/main" id="{FD85AFB6-1D63-4FA9-9140-9410C5D7E4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752065" y="4890591"/>
                  <a:ext cx="450850" cy="450850"/>
                </a:xfrm>
                <a:prstGeom prst="rect">
                  <a:avLst/>
                </a:prstGeom>
                <a:blipFill>
                  <a:blip r:embed="rId5"/>
                  <a:stretch>
                    <a:fillRect l="-5263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3">
                  <a:extLst>
                    <a:ext uri="{FF2B5EF4-FFF2-40B4-BE49-F238E27FC236}">
                      <a16:creationId xmlns:a16="http://schemas.microsoft.com/office/drawing/2014/main" id="{A9624479-5DEF-4601-BA4F-13B186F4FE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3" y="3973057"/>
                  <a:ext cx="449263" cy="449263"/>
                </a:xfrm>
                <a:prstGeom prst="ellipse">
                  <a:avLst/>
                </a:prstGeom>
                <a:solidFill>
                  <a:srgbClr val="D6AD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Oval 13">
                  <a:extLst>
                    <a:ext uri="{FF2B5EF4-FFF2-40B4-BE49-F238E27FC236}">
                      <a16:creationId xmlns:a16="http://schemas.microsoft.com/office/drawing/2014/main" id="{A9624479-5DEF-4601-BA4F-13B186F4FE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43" y="3973057"/>
                  <a:ext cx="449263" cy="449263"/>
                </a:xfrm>
                <a:prstGeom prst="ellipse">
                  <a:avLst/>
                </a:prstGeom>
                <a:blipFill>
                  <a:blip r:embed="rId6"/>
                  <a:stretch>
                    <a:fillRect l="-5263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14">
                  <a:extLst>
                    <a:ext uri="{FF2B5EF4-FFF2-40B4-BE49-F238E27FC236}">
                      <a16:creationId xmlns:a16="http://schemas.microsoft.com/office/drawing/2014/main" id="{C3D0B452-E939-4581-9316-B493A745A6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732408" y="4893959"/>
                  <a:ext cx="450850" cy="45085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Rectangle 14">
                  <a:extLst>
                    <a:ext uri="{FF2B5EF4-FFF2-40B4-BE49-F238E27FC236}">
                      <a16:creationId xmlns:a16="http://schemas.microsoft.com/office/drawing/2014/main" id="{C3D0B452-E939-4581-9316-B493A745A6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1732408" y="4893959"/>
                  <a:ext cx="450850" cy="450850"/>
                </a:xfrm>
                <a:prstGeom prst="rect">
                  <a:avLst/>
                </a:prstGeom>
                <a:blipFill>
                  <a:blip r:embed="rId7"/>
                  <a:stretch>
                    <a:fillRect l="-6579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ine 17">
              <a:extLst>
                <a:ext uri="{FF2B5EF4-FFF2-40B4-BE49-F238E27FC236}">
                  <a16:creationId xmlns:a16="http://schemas.microsoft.com/office/drawing/2014/main" id="{3BF6040D-D8A7-4CE3-91AC-ED78E4421E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62370" y="3717469"/>
              <a:ext cx="233363" cy="261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" name="Line 18">
              <a:extLst>
                <a:ext uri="{FF2B5EF4-FFF2-40B4-BE49-F238E27FC236}">
                  <a16:creationId xmlns:a16="http://schemas.microsoft.com/office/drawing/2014/main" id="{0264B3BE-F9F2-4BE4-8153-D04061E802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725933" y="3717469"/>
              <a:ext cx="231775" cy="247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F5E09404-E77A-4844-A87C-D9285608E5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842837" y="4420925"/>
              <a:ext cx="216918" cy="4396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id="{2AFE723F-D768-4CD9-8C06-3F7A19B98D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1379985" y="4420925"/>
              <a:ext cx="370168" cy="425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E0C1E384-70A5-4121-BCAB-73D100C51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40768" y="3168193"/>
              <a:ext cx="4032448" cy="278175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lgDashDot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12">
                  <a:extLst>
                    <a:ext uri="{FF2B5EF4-FFF2-40B4-BE49-F238E27FC236}">
                      <a16:creationId xmlns:a16="http://schemas.microsoft.com/office/drawing/2014/main" id="{00386C70-BF5E-4753-AEE1-9047F1657D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5903" y="4890591"/>
                  <a:ext cx="450850" cy="45085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12">
                  <a:extLst>
                    <a:ext uri="{FF2B5EF4-FFF2-40B4-BE49-F238E27FC236}">
                      <a16:creationId xmlns:a16="http://schemas.microsoft.com/office/drawing/2014/main" id="{00386C70-BF5E-4753-AEE1-9047F1657D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5903" y="4890591"/>
                  <a:ext cx="450850" cy="450850"/>
                </a:xfrm>
                <a:prstGeom prst="rect">
                  <a:avLst/>
                </a:prstGeom>
                <a:blipFill>
                  <a:blip r:embed="rId8"/>
                  <a:stretch>
                    <a:fillRect l="-5263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14">
                  <a:extLst>
                    <a:ext uri="{FF2B5EF4-FFF2-40B4-BE49-F238E27FC236}">
                      <a16:creationId xmlns:a16="http://schemas.microsoft.com/office/drawing/2014/main" id="{9D638835-F058-495C-B435-73D80ED24A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10383" y="4890591"/>
                  <a:ext cx="450850" cy="45085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Rectangle 14">
                  <a:extLst>
                    <a:ext uri="{FF2B5EF4-FFF2-40B4-BE49-F238E27FC236}">
                      <a16:creationId xmlns:a16="http://schemas.microsoft.com/office/drawing/2014/main" id="{9D638835-F058-495C-B435-73D80ED24A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110383" y="4890591"/>
                  <a:ext cx="450850" cy="450850"/>
                </a:xfrm>
                <a:prstGeom prst="rect">
                  <a:avLst/>
                </a:prstGeom>
                <a:blipFill>
                  <a:blip r:embed="rId9"/>
                  <a:stretch>
                    <a:fillRect l="-6579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Line 21">
              <a:extLst>
                <a:ext uri="{FF2B5EF4-FFF2-40B4-BE49-F238E27FC236}">
                  <a16:creationId xmlns:a16="http://schemas.microsoft.com/office/drawing/2014/main" id="{D4521021-3156-46AD-A03D-C128D3932D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81" y="4359260"/>
              <a:ext cx="502668" cy="5148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" name="Line 22">
              <a:extLst>
                <a:ext uri="{FF2B5EF4-FFF2-40B4-BE49-F238E27FC236}">
                  <a16:creationId xmlns:a16="http://schemas.microsoft.com/office/drawing/2014/main" id="{0CC60E12-4CD2-4854-BBD5-159FB36FED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512" y="4420925"/>
              <a:ext cx="66978" cy="4696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 Box 51">
                  <a:extLst>
                    <a:ext uri="{FF2B5EF4-FFF2-40B4-BE49-F238E27FC236}">
                      <a16:creationId xmlns:a16="http://schemas.microsoft.com/office/drawing/2014/main" id="{7E0DC196-D32D-40EB-92B0-310DBFE173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6490" y="3275141"/>
                  <a:ext cx="1096236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 Box 51">
                  <a:extLst>
                    <a:ext uri="{FF2B5EF4-FFF2-40B4-BE49-F238E27FC236}">
                      <a16:creationId xmlns:a16="http://schemas.microsoft.com/office/drawing/2014/main" id="{7E0DC196-D32D-40EB-92B0-310DBFE17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6490" y="3275141"/>
                  <a:ext cx="1096236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 Box 51">
              <a:extLst>
                <a:ext uri="{FF2B5EF4-FFF2-40B4-BE49-F238E27FC236}">
                  <a16:creationId xmlns:a16="http://schemas.microsoft.com/office/drawing/2014/main" id="{8CA14875-13CA-4645-9442-37A724CA79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009817" y="5449301"/>
              <a:ext cx="8093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 sz="2000" b="1" i="1" dirty="0"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 Box 51">
                  <a:extLst>
                    <a:ext uri="{FF2B5EF4-FFF2-40B4-BE49-F238E27FC236}">
                      <a16:creationId xmlns:a16="http://schemas.microsoft.com/office/drawing/2014/main" id="{BAEA0ED5-405C-4FBB-AEEC-4A1B17D284F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2377794" y="3985096"/>
                  <a:ext cx="1096236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Text Box 51">
                  <a:extLst>
                    <a:ext uri="{FF2B5EF4-FFF2-40B4-BE49-F238E27FC236}">
                      <a16:creationId xmlns:a16="http://schemas.microsoft.com/office/drawing/2014/main" id="{BAEA0ED5-405C-4FBB-AEEC-4A1B17D28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2377794" y="3985096"/>
                  <a:ext cx="1096236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54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 Box 51">
                  <a:extLst>
                    <a:ext uri="{FF2B5EF4-FFF2-40B4-BE49-F238E27FC236}">
                      <a16:creationId xmlns:a16="http://schemas.microsoft.com/office/drawing/2014/main" id="{CDACE643-AB96-43E3-9836-101E23451D3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3202" y="3969635"/>
                  <a:ext cx="1096236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 Box 51">
                  <a:extLst>
                    <a:ext uri="{FF2B5EF4-FFF2-40B4-BE49-F238E27FC236}">
                      <a16:creationId xmlns:a16="http://schemas.microsoft.com/office/drawing/2014/main" id="{CDACE643-AB96-43E3-9836-101E23451D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3202" y="3969635"/>
                  <a:ext cx="1096236" cy="338554"/>
                </a:xfrm>
                <a:prstGeom prst="rect">
                  <a:avLst/>
                </a:prstGeom>
                <a:blipFill>
                  <a:blip r:embed="rId12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51">
                  <a:extLst>
                    <a:ext uri="{FF2B5EF4-FFF2-40B4-BE49-F238E27FC236}">
                      <a16:creationId xmlns:a16="http://schemas.microsoft.com/office/drawing/2014/main" id="{460188DD-4F3D-431F-9D8C-56AC2B7EACF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2395298" y="5384806"/>
                  <a:ext cx="1096236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 Box 51">
                  <a:extLst>
                    <a:ext uri="{FF2B5EF4-FFF2-40B4-BE49-F238E27FC236}">
                      <a16:creationId xmlns:a16="http://schemas.microsoft.com/office/drawing/2014/main" id="{460188DD-4F3D-431F-9D8C-56AC2B7EA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2395298" y="5384806"/>
                  <a:ext cx="1096236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 Box 51">
                  <a:extLst>
                    <a:ext uri="{FF2B5EF4-FFF2-40B4-BE49-F238E27FC236}">
                      <a16:creationId xmlns:a16="http://schemas.microsoft.com/office/drawing/2014/main" id="{717653F4-9F71-4DFD-9153-635BCABDC02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1353786" y="5384806"/>
                  <a:ext cx="1112708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𝟎𝟓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Text Box 51">
                  <a:extLst>
                    <a:ext uri="{FF2B5EF4-FFF2-40B4-BE49-F238E27FC236}">
                      <a16:creationId xmlns:a16="http://schemas.microsoft.com/office/drawing/2014/main" id="{717653F4-9F71-4DFD-9153-635BCABDC0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1353786" y="5384806"/>
                  <a:ext cx="1112708" cy="338554"/>
                </a:xfrm>
                <a:prstGeom prst="rect">
                  <a:avLst/>
                </a:prstGeom>
                <a:blipFill>
                  <a:blip r:embed="rId14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 Box 51">
                  <a:extLst>
                    <a:ext uri="{FF2B5EF4-FFF2-40B4-BE49-F238E27FC236}">
                      <a16:creationId xmlns:a16="http://schemas.microsoft.com/office/drawing/2014/main" id="{E207DACC-D864-42FB-957E-9C8622B341C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309864" y="5384806"/>
                  <a:ext cx="1112708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𝟎𝟐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Text Box 51">
                  <a:extLst>
                    <a:ext uri="{FF2B5EF4-FFF2-40B4-BE49-F238E27FC236}">
                      <a16:creationId xmlns:a16="http://schemas.microsoft.com/office/drawing/2014/main" id="{E207DACC-D864-42FB-957E-9C8622B34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309864" y="5384806"/>
                  <a:ext cx="1112708" cy="338554"/>
                </a:xfrm>
                <a:prstGeom prst="rect">
                  <a:avLst/>
                </a:prstGeom>
                <a:blipFill>
                  <a:blip r:embed="rId15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 Box 51">
                  <a:extLst>
                    <a:ext uri="{FF2B5EF4-FFF2-40B4-BE49-F238E27FC236}">
                      <a16:creationId xmlns:a16="http://schemas.microsoft.com/office/drawing/2014/main" id="{1759BD43-E19A-4E2B-A0C9-FB982B49579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45903" y="5384806"/>
                  <a:ext cx="1112708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𝟎𝟑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" name="Text Box 51">
                  <a:extLst>
                    <a:ext uri="{FF2B5EF4-FFF2-40B4-BE49-F238E27FC236}">
                      <a16:creationId xmlns:a16="http://schemas.microsoft.com/office/drawing/2014/main" id="{1759BD43-E19A-4E2B-A0C9-FB982B495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5903" y="5384806"/>
                  <a:ext cx="1112708" cy="338554"/>
                </a:xfrm>
                <a:prstGeom prst="rect">
                  <a:avLst/>
                </a:prstGeom>
                <a:blipFill>
                  <a:blip r:embed="rId16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FD36A3F-BB8B-4F47-BCFE-B9F06A753209}"/>
              </a:ext>
            </a:extLst>
          </p:cNvPr>
          <p:cNvGrpSpPr/>
          <p:nvPr/>
        </p:nvGrpSpPr>
        <p:grpSpPr>
          <a:xfrm>
            <a:off x="386402" y="5195117"/>
            <a:ext cx="4238695" cy="449263"/>
            <a:chOff x="749065" y="4426028"/>
            <a:chExt cx="4238695" cy="449263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68D6C9A-ACF1-EC48-B31A-D1215CF83D0D}"/>
                </a:ext>
              </a:extLst>
            </p:cNvPr>
            <p:cNvSpPr/>
            <p:nvPr/>
          </p:nvSpPr>
          <p:spPr>
            <a:xfrm>
              <a:off x="1230000" y="4447105"/>
              <a:ext cx="37577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Node : distinct keys</a:t>
              </a:r>
              <a:r>
                <a:rPr lang="en-US" altLang="zh-CN" sz="2000" b="0" dirty="0">
                  <a:latin typeface="Calibri" panose="020F0502020204030204" pitchFamily="34" charset="0"/>
                </a:rPr>
                <a:t> (</a:t>
              </a:r>
              <a:r>
                <a:rPr lang="en-US" altLang="zh-CN" sz="2000" b="0" i="1" dirty="0">
                  <a:latin typeface="Calibri" panose="020F0502020204030204" pitchFamily="34" charset="0"/>
                </a:rPr>
                <a:t>k</a:t>
              </a:r>
              <a:r>
                <a:rPr lang="en-US" altLang="zh-CN" sz="2000" b="0" i="1" baseline="-25000" dirty="0">
                  <a:latin typeface="Calibri" panose="020F0502020204030204" pitchFamily="34" charset="0"/>
                </a:rPr>
                <a:t>1</a:t>
              </a:r>
              <a:r>
                <a:rPr lang="en-US" altLang="zh-CN" sz="2000" b="0" i="1" dirty="0">
                  <a:latin typeface="Calibri" panose="020F0502020204030204" pitchFamily="34" charset="0"/>
                </a:rPr>
                <a:t>&lt;k</a:t>
              </a:r>
              <a:r>
                <a:rPr lang="en-US" altLang="zh-CN" sz="2000" b="0" i="1" baseline="-25000" dirty="0">
                  <a:latin typeface="Calibri" panose="020F0502020204030204" pitchFamily="34" charset="0"/>
                </a:rPr>
                <a:t>2</a:t>
              </a:r>
              <a:r>
                <a:rPr lang="en-US" altLang="zh-CN" sz="2000" b="0" i="1" dirty="0">
                  <a:latin typeface="Calibri" panose="020F0502020204030204" pitchFamily="34" charset="0"/>
                </a:rPr>
                <a:t>&lt;…&lt;</a:t>
              </a:r>
              <a:r>
                <a:rPr lang="en-US" altLang="zh-CN" sz="2000" b="0" i="1" dirty="0" err="1">
                  <a:latin typeface="Calibri" panose="020F0502020204030204" pitchFamily="34" charset="0"/>
                </a:rPr>
                <a:t>k</a:t>
              </a:r>
              <a:r>
                <a:rPr lang="en-US" altLang="zh-CN" sz="2000" b="0" i="1" baseline="-25000" dirty="0" err="1">
                  <a:latin typeface="Calibri" panose="020F0502020204030204" pitchFamily="34" charset="0"/>
                </a:rPr>
                <a:t>n</a:t>
              </a:r>
              <a:r>
                <a:rPr lang="en-US" altLang="zh-CN" sz="2000" b="0" dirty="0">
                  <a:latin typeface="Calibri" panose="020F0502020204030204" pitchFamily="34" charset="0"/>
                </a:rPr>
                <a:t>)</a:t>
              </a:r>
              <a:r>
                <a:rPr lang="en-US" altLang="zh-CN" sz="2000" b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  <p:sp>
          <p:nvSpPr>
            <p:cNvPr id="41" name="Oval 10">
              <a:extLst>
                <a:ext uri="{FF2B5EF4-FFF2-40B4-BE49-F238E27FC236}">
                  <a16:creationId xmlns:a16="http://schemas.microsoft.com/office/drawing/2014/main" id="{819B77A9-E715-D94A-9B4E-35892CC56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65" y="4426028"/>
              <a:ext cx="449263" cy="449263"/>
            </a:xfrm>
            <a:prstGeom prst="ellipse">
              <a:avLst/>
            </a:prstGeom>
            <a:solidFill>
              <a:srgbClr val="D6AD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..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D1D64AE-1992-9840-9AAC-CE7A4D9E9FA6}"/>
              </a:ext>
            </a:extLst>
          </p:cNvPr>
          <p:cNvGrpSpPr/>
          <p:nvPr/>
        </p:nvGrpSpPr>
        <p:grpSpPr>
          <a:xfrm>
            <a:off x="386402" y="5825199"/>
            <a:ext cx="4391392" cy="450850"/>
            <a:chOff x="747478" y="5321339"/>
            <a:chExt cx="4391392" cy="45085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A06532D-FBFC-4046-9D1D-6135D15DFB40}"/>
                </a:ext>
              </a:extLst>
            </p:cNvPr>
            <p:cNvSpPr/>
            <p:nvPr/>
          </p:nvSpPr>
          <p:spPr>
            <a:xfrm>
              <a:off x="1223824" y="5341361"/>
              <a:ext cx="39150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Leaf: </a:t>
              </a:r>
              <a:r>
                <a:rPr lang="en-US" altLang="zh-CN" sz="2000" b="0" dirty="0">
                  <a:latin typeface="Calibri" panose="020F0502020204030204" pitchFamily="34" charset="0"/>
                </a:rPr>
                <a:t>n+1 “dummy keys” </a:t>
              </a:r>
              <a:r>
                <a:rPr lang="en-US" altLang="zh-CN" sz="2000" b="0" i="1" dirty="0">
                  <a:latin typeface="Calibri" panose="020F0502020204030204" pitchFamily="34" charset="0"/>
                </a:rPr>
                <a:t>d</a:t>
              </a:r>
              <a:r>
                <a:rPr lang="en-US" altLang="zh-CN" sz="2000" b="0" i="1" baseline="-25000" dirty="0">
                  <a:latin typeface="Calibri" panose="020F0502020204030204" pitchFamily="34" charset="0"/>
                </a:rPr>
                <a:t>0</a:t>
              </a:r>
              <a:r>
                <a:rPr lang="en-US" altLang="zh-CN" sz="2000" b="0" i="1" dirty="0">
                  <a:latin typeface="Calibri" panose="020F0502020204030204" pitchFamily="34" charset="0"/>
                </a:rPr>
                <a:t>, d</a:t>
              </a:r>
              <a:r>
                <a:rPr lang="en-US" altLang="zh-CN" sz="2000" b="0" i="1" baseline="-25000" dirty="0">
                  <a:latin typeface="Calibri" panose="020F0502020204030204" pitchFamily="34" charset="0"/>
                </a:rPr>
                <a:t>1</a:t>
              </a:r>
              <a:r>
                <a:rPr lang="en-US" altLang="zh-CN" sz="2000" b="0" i="1" dirty="0">
                  <a:latin typeface="Calibri" panose="020F0502020204030204" pitchFamily="34" charset="0"/>
                </a:rPr>
                <a:t>, … </a:t>
              </a:r>
              <a:r>
                <a:rPr lang="en-US" altLang="zh-CN" sz="2000" b="0" i="1" dirty="0" err="1">
                  <a:latin typeface="Calibri" panose="020F0502020204030204" pitchFamily="34" charset="0"/>
                </a:rPr>
                <a:t>d</a:t>
              </a:r>
              <a:r>
                <a:rPr lang="en-US" altLang="zh-CN" sz="2000" b="0" i="1" baseline="-25000" dirty="0" err="1">
                  <a:latin typeface="Calibri" panose="020F0502020204030204" pitchFamily="34" charset="0"/>
                </a:rPr>
                <a:t>n</a:t>
              </a:r>
              <a:endParaRPr lang="en-US" altLang="zh-CN" sz="2000" b="0" i="1" baseline="-25000" dirty="0">
                <a:latin typeface="Calibri" panose="020F0502020204030204" pitchFamily="34" charset="0"/>
              </a:endParaRPr>
            </a:p>
          </p:txBody>
        </p:sp>
        <p:sp>
          <p:nvSpPr>
            <p:cNvPr id="44" name="Rectangle 12">
              <a:extLst>
                <a:ext uri="{FF2B5EF4-FFF2-40B4-BE49-F238E27FC236}">
                  <a16:creationId xmlns:a16="http://schemas.microsoft.com/office/drawing/2014/main" id="{285C6A81-5CF3-A245-B49D-F5CCE427F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478" y="5321339"/>
              <a:ext cx="450850" cy="45085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8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1800" b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519060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48275" y="1159302"/>
            <a:ext cx="8687775" cy="5549842"/>
            <a:chOff x="359692" y="5843109"/>
            <a:chExt cx="8676357" cy="5305111"/>
          </a:xfrm>
          <a:effectLst>
            <a:glow rad="635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12" name="同侧圆角矩形 11"/>
            <p:cNvSpPr/>
            <p:nvPr/>
          </p:nvSpPr>
          <p:spPr bwMode="auto">
            <a:xfrm rot="10800000">
              <a:off x="359692" y="6217346"/>
              <a:ext cx="8435826" cy="4930874"/>
            </a:xfrm>
            <a:prstGeom prst="round2SameRect">
              <a:avLst>
                <a:gd name="adj1" fmla="val 9433"/>
                <a:gd name="adj2" fmla="val 0"/>
              </a:avLst>
            </a:prstGeom>
            <a:solidFill>
              <a:srgbClr val="D7EFD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1" name="同侧圆角矩形 10"/>
            <p:cNvSpPr/>
            <p:nvPr/>
          </p:nvSpPr>
          <p:spPr bwMode="auto">
            <a:xfrm>
              <a:off x="359696" y="5843109"/>
              <a:ext cx="8435822" cy="374239"/>
            </a:xfrm>
            <a:prstGeom prst="round2SameRect">
              <a:avLst>
                <a:gd name="adj1" fmla="val 39181"/>
                <a:gd name="adj2" fmla="val 0"/>
              </a:avLst>
            </a:prstGeom>
            <a:solidFill>
              <a:srgbClr val="20A02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2647" y="5843109"/>
              <a:ext cx="1668219" cy="35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Goal</a:t>
              </a:r>
              <a:endParaRPr lang="zh-CN" altLang="en-US" sz="2400" b="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79600" y="6257808"/>
              <a:ext cx="855644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0" i="1" dirty="0">
                  <a:latin typeface="Calibri" panose="020F0502020204030204" pitchFamily="34" charset="0"/>
                </a:rPr>
                <a:t>C</a:t>
              </a:r>
              <a:r>
                <a:rPr lang="zh-CN" altLang="en-US" sz="2600" b="0" i="1" dirty="0">
                  <a:latin typeface="Calibri" panose="020F0502020204030204" pitchFamily="34" charset="0"/>
                </a:rPr>
                <a:t>onstruct a BST whose expected search cost is the </a:t>
              </a:r>
              <a:r>
                <a:rPr lang="zh-CN" altLang="en-US" sz="2600" i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smallest</a:t>
              </a:r>
              <a:r>
                <a:rPr lang="zh-CN" altLang="en-US" sz="2600" b="0" i="1" dirty="0">
                  <a:latin typeface="Calibri" panose="020F0502020204030204" pitchFamily="34" charset="0"/>
                </a:rPr>
                <a:t>.</a:t>
              </a:r>
            </a:p>
          </p:txBody>
        </p:sp>
      </p:grp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 algn="l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 algn="l">
              <a:buNone/>
            </a:pPr>
            <a:endParaRPr lang="en-US" altLang="zh-CN" sz="2400" dirty="0">
              <a:solidFill>
                <a:srgbClr val="00B05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134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94607" y="2241419"/>
                <a:ext cx="8341443" cy="16051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1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𝑠𝑒𝑎𝑟𝑐h</m:t>
                          </m:r>
                          <m:r>
                            <a:rPr lang="en-US" altLang="zh-CN" sz="1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altLang="zh-CN" sz="1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altLang="zh-CN" sz="1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1800" b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00" b="0" i="1" smtClean="0">
                              <a:solidFill>
                                <a:srgbClr val="D6AD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>
                              <a:solidFill>
                                <a:srgbClr val="D6AD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b="0" i="1">
                              <a:solidFill>
                                <a:srgbClr val="D6AD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>
                              <a:solidFill>
                                <a:srgbClr val="D6AD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1800" b="0" i="1" smtClean="0">
                              <a:solidFill>
                                <a:srgbClr val="D6ADF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zh-CN" sz="1800" b="0" i="1" smtClean="0">
                              <a:solidFill>
                                <a:srgbClr val="D6ADFF"/>
                              </a:solidFill>
                              <a:latin typeface="Cambria Math" panose="02040503050406030204" pitchFamily="18" charset="0"/>
                            </a:rPr>
                            <m:t>dep</m:t>
                          </m:r>
                          <m:r>
                            <a:rPr lang="en-US" altLang="zh-CN" sz="1800" b="0" i="1" smtClean="0">
                              <a:solidFill>
                                <a:srgbClr val="D6ADFF"/>
                              </a:solidFill>
                              <a:latin typeface="Cambria Math" panose="02040503050406030204" pitchFamily="18" charset="0"/>
                            </a:rPr>
                            <m:t>𝑡h𝑇</m:t>
                          </m:r>
                          <m:d>
                            <m:dPr>
                              <m:begChr m:val="（"/>
                              <m:endChr m:val="）"/>
                              <m:ctrlPr>
                                <a:rPr lang="zh-CN" altLang="en-US" sz="1800" b="0" i="1">
                                  <a:solidFill>
                                    <a:srgbClr val="D6AD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>
                                  <a:solidFill>
                                    <a:srgbClr val="D6AD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800" b="0" i="1" baseline="-25000">
                                  <a:solidFill>
                                    <a:srgbClr val="D6AD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sz="1800" b="0" i="1" smtClean="0">
                              <a:solidFill>
                                <a:srgbClr val="D6AD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b="0" i="1">
                              <a:solidFill>
                                <a:srgbClr val="D6AD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800" b="0" i="1" smtClean="0">
                              <a:solidFill>
                                <a:srgbClr val="D6ADFF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altLang="zh-CN" sz="1800" b="0" i="1">
                              <a:solidFill>
                                <a:srgbClr val="D6ADFF"/>
                              </a:solidFill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solidFill>
                                    <a:srgbClr val="D6AD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solidFill>
                                    <a:srgbClr val="D6AD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solidFill>
                                    <a:srgbClr val="D6AD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sz="1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800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1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dep</m:t>
                              </m:r>
                              <m:r>
                                <a:rPr lang="en-US" altLang="zh-CN" sz="1800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𝑡h𝑇</m:t>
                              </m:r>
                              <m:r>
                                <a:rPr lang="zh-CN" altLang="en-US" sz="1800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（</m:t>
                              </m:r>
                              <m:r>
                                <a:rPr lang="en-US" altLang="zh-CN" sz="1800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1800" b="0" i="1" baseline="-250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1800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）</m:t>
                              </m:r>
                              <m:r>
                                <a:rPr lang="en-US" altLang="zh-CN" sz="1800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n-US" altLang="zh-CN" sz="1800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800" b="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altLang="zh-CN" sz="18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1800" b="0">
                          <a:latin typeface="Cambria Math" panose="02040503050406030204" pitchFamily="18" charset="0"/>
                        </a:rPr>
                        <m:t>  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18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dep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𝑡h𝑇</m:t>
                          </m:r>
                          <m:r>
                            <a:rPr lang="zh-CN" altLang="en-US" sz="1800" b="0" i="1">
                              <a:latin typeface="Cambria Math" panose="02040503050406030204" pitchFamily="18" charset="0"/>
                            </a:rPr>
                            <m:t>（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)·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b="0" i="1">
                                  <a:latin typeface="Cambria Math" panose="02040503050406030204" pitchFamily="18" charset="0"/>
                                </a:rPr>
                                <m:t>dep</m:t>
                              </m:r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</a:rPr>
                                <m:t>𝑡h𝑇</m:t>
                              </m:r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</a:rPr>
                                <m:t>（</m:t>
                              </m:r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1800" b="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</a:rPr>
                                <m:t>）</m:t>
                              </m:r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sSub>
                                <m:sSubPr>
                                  <m:ctrlPr>
                                    <a:rPr lang="en-US" altLang="zh-CN" sz="1800" b="0" i="1" baseline="-250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                    </m:t>
                          </m:r>
                        </m:e>
                      </m:nary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07" y="2241419"/>
                <a:ext cx="8341443" cy="1605183"/>
              </a:xfrm>
              <a:prstGeom prst="rect">
                <a:avLst/>
              </a:prstGeom>
              <a:blipFill>
                <a:blip r:embed="rId3"/>
                <a:stretch>
                  <a:fillRect t="-52344" b="-80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386402" y="5195117"/>
            <a:ext cx="4238695" cy="449263"/>
            <a:chOff x="749065" y="4426028"/>
            <a:chExt cx="4238695" cy="449263"/>
          </a:xfrm>
        </p:grpSpPr>
        <p:sp>
          <p:nvSpPr>
            <p:cNvPr id="8" name="矩形 7"/>
            <p:cNvSpPr/>
            <p:nvPr/>
          </p:nvSpPr>
          <p:spPr>
            <a:xfrm>
              <a:off x="1230000" y="4447105"/>
              <a:ext cx="37577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Node : distinct keys</a:t>
              </a:r>
              <a:r>
                <a:rPr lang="en-US" altLang="zh-CN" sz="2000" b="0" dirty="0">
                  <a:latin typeface="Calibri" panose="020F0502020204030204" pitchFamily="34" charset="0"/>
                </a:rPr>
                <a:t> (</a:t>
              </a:r>
              <a:r>
                <a:rPr lang="en-US" altLang="zh-CN" sz="2000" b="0" i="1" dirty="0">
                  <a:latin typeface="Calibri" panose="020F0502020204030204" pitchFamily="34" charset="0"/>
                </a:rPr>
                <a:t>k</a:t>
              </a:r>
              <a:r>
                <a:rPr lang="en-US" altLang="zh-CN" sz="2000" b="0" i="1" baseline="-25000" dirty="0">
                  <a:latin typeface="Calibri" panose="020F0502020204030204" pitchFamily="34" charset="0"/>
                </a:rPr>
                <a:t>1</a:t>
              </a:r>
              <a:r>
                <a:rPr lang="en-US" altLang="zh-CN" sz="2000" b="0" i="1" dirty="0">
                  <a:latin typeface="Calibri" panose="020F0502020204030204" pitchFamily="34" charset="0"/>
                </a:rPr>
                <a:t>&lt;k</a:t>
              </a:r>
              <a:r>
                <a:rPr lang="en-US" altLang="zh-CN" sz="2000" b="0" i="1" baseline="-25000" dirty="0">
                  <a:latin typeface="Calibri" panose="020F0502020204030204" pitchFamily="34" charset="0"/>
                </a:rPr>
                <a:t>2</a:t>
              </a:r>
              <a:r>
                <a:rPr lang="en-US" altLang="zh-CN" sz="2000" b="0" i="1" dirty="0">
                  <a:latin typeface="Calibri" panose="020F0502020204030204" pitchFamily="34" charset="0"/>
                </a:rPr>
                <a:t>&lt;…&lt;</a:t>
              </a:r>
              <a:r>
                <a:rPr lang="en-US" altLang="zh-CN" sz="2000" b="0" i="1" dirty="0" err="1">
                  <a:latin typeface="Calibri" panose="020F0502020204030204" pitchFamily="34" charset="0"/>
                </a:rPr>
                <a:t>k</a:t>
              </a:r>
              <a:r>
                <a:rPr lang="en-US" altLang="zh-CN" sz="2000" b="0" i="1" baseline="-25000" dirty="0" err="1">
                  <a:latin typeface="Calibri" panose="020F0502020204030204" pitchFamily="34" charset="0"/>
                </a:rPr>
                <a:t>n</a:t>
              </a:r>
              <a:r>
                <a:rPr lang="en-US" altLang="zh-CN" sz="2000" b="0" dirty="0">
                  <a:latin typeface="Calibri" panose="020F0502020204030204" pitchFamily="34" charset="0"/>
                </a:rPr>
                <a:t>)</a:t>
              </a:r>
              <a:r>
                <a:rPr lang="en-US" altLang="zh-CN" sz="2000" b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  <p:sp>
          <p:nvSpPr>
            <p:cNvPr id="40" name="Oval 10"/>
            <p:cNvSpPr>
              <a:spLocks noChangeArrowheads="1"/>
            </p:cNvSpPr>
            <p:nvPr/>
          </p:nvSpPr>
          <p:spPr bwMode="auto">
            <a:xfrm>
              <a:off x="749065" y="4426028"/>
              <a:ext cx="449263" cy="449263"/>
            </a:xfrm>
            <a:prstGeom prst="ellipse">
              <a:avLst/>
            </a:prstGeom>
            <a:solidFill>
              <a:srgbClr val="D6AD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..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86402" y="5825199"/>
            <a:ext cx="4391392" cy="450850"/>
            <a:chOff x="747478" y="5321339"/>
            <a:chExt cx="4391392" cy="450850"/>
          </a:xfrm>
        </p:grpSpPr>
        <p:sp>
          <p:nvSpPr>
            <p:cNvPr id="39" name="矩形 38"/>
            <p:cNvSpPr/>
            <p:nvPr/>
          </p:nvSpPr>
          <p:spPr>
            <a:xfrm>
              <a:off x="1223824" y="5341361"/>
              <a:ext cx="39150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Leaf: </a:t>
              </a:r>
              <a:r>
                <a:rPr lang="en-US" altLang="zh-CN" sz="2000" b="0" dirty="0">
                  <a:latin typeface="Calibri" panose="020F0502020204030204" pitchFamily="34" charset="0"/>
                </a:rPr>
                <a:t>n+1 “dummy keys” </a:t>
              </a:r>
              <a:r>
                <a:rPr lang="en-US" altLang="zh-CN" sz="2000" b="0" i="1" dirty="0">
                  <a:latin typeface="Calibri" panose="020F0502020204030204" pitchFamily="34" charset="0"/>
                </a:rPr>
                <a:t>d</a:t>
              </a:r>
              <a:r>
                <a:rPr lang="en-US" altLang="zh-CN" sz="2000" b="0" i="1" baseline="-25000" dirty="0">
                  <a:latin typeface="Calibri" panose="020F0502020204030204" pitchFamily="34" charset="0"/>
                </a:rPr>
                <a:t>0</a:t>
              </a:r>
              <a:r>
                <a:rPr lang="en-US" altLang="zh-CN" sz="2000" b="0" i="1" dirty="0">
                  <a:latin typeface="Calibri" panose="020F0502020204030204" pitchFamily="34" charset="0"/>
                </a:rPr>
                <a:t>, d</a:t>
              </a:r>
              <a:r>
                <a:rPr lang="en-US" altLang="zh-CN" sz="2000" b="0" i="1" baseline="-25000" dirty="0">
                  <a:latin typeface="Calibri" panose="020F0502020204030204" pitchFamily="34" charset="0"/>
                </a:rPr>
                <a:t>1</a:t>
              </a:r>
              <a:r>
                <a:rPr lang="en-US" altLang="zh-CN" sz="2000" b="0" i="1" dirty="0">
                  <a:latin typeface="Calibri" panose="020F0502020204030204" pitchFamily="34" charset="0"/>
                </a:rPr>
                <a:t>, … </a:t>
              </a:r>
              <a:r>
                <a:rPr lang="en-US" altLang="zh-CN" sz="2000" b="0" i="1" dirty="0" err="1">
                  <a:latin typeface="Calibri" panose="020F0502020204030204" pitchFamily="34" charset="0"/>
                </a:rPr>
                <a:t>d</a:t>
              </a:r>
              <a:r>
                <a:rPr lang="en-US" altLang="zh-CN" sz="2000" b="0" i="1" baseline="-25000" dirty="0" err="1">
                  <a:latin typeface="Calibri" panose="020F0502020204030204" pitchFamily="34" charset="0"/>
                </a:rPr>
                <a:t>n</a:t>
              </a:r>
              <a:endParaRPr lang="en-US" altLang="zh-CN" sz="2000" b="0" i="1" baseline="-25000" dirty="0">
                <a:latin typeface="Calibri" panose="020F0502020204030204" pitchFamily="34" charset="0"/>
              </a:endParaRPr>
            </a:p>
          </p:txBody>
        </p:sp>
        <p:sp>
          <p:nvSpPr>
            <p:cNvPr id="41" name="Rectangle 12"/>
            <p:cNvSpPr>
              <a:spLocks noChangeArrowheads="1"/>
            </p:cNvSpPr>
            <p:nvPr/>
          </p:nvSpPr>
          <p:spPr bwMode="auto">
            <a:xfrm>
              <a:off x="747478" y="5321339"/>
              <a:ext cx="450850" cy="45085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8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1800" b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0324729-ACF0-42BB-BC80-3BB064811DD2}"/>
              </a:ext>
            </a:extLst>
          </p:cNvPr>
          <p:cNvGrpSpPr/>
          <p:nvPr/>
        </p:nvGrpSpPr>
        <p:grpSpPr>
          <a:xfrm>
            <a:off x="4595494" y="3698372"/>
            <a:ext cx="4253909" cy="2781757"/>
            <a:chOff x="-2395298" y="3168193"/>
            <a:chExt cx="4253909" cy="2781757"/>
          </a:xfrm>
        </p:grpSpPr>
        <p:sp>
          <p:nvSpPr>
            <p:cNvPr id="63" name="Text Box 51">
              <a:extLst>
                <a:ext uri="{FF2B5EF4-FFF2-40B4-BE49-F238E27FC236}">
                  <a16:creationId xmlns:a16="http://schemas.microsoft.com/office/drawing/2014/main" id="{24B10D7A-A3EF-4A42-B391-A5E69E748B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973931" y="3328296"/>
              <a:ext cx="3698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 dirty="0">
                  <a:solidFill>
                    <a:srgbClr val="0070C0"/>
                  </a:solidFill>
                  <a:latin typeface="Times New Roman" panose="02020603050405020304" pitchFamily="18" charset="0"/>
                </a:rPr>
                <a:t>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val 9">
                  <a:extLst>
                    <a:ext uri="{FF2B5EF4-FFF2-40B4-BE49-F238E27FC236}">
                      <a16:creationId xmlns:a16="http://schemas.microsoft.com/office/drawing/2014/main" id="{CBB4F24B-DBE5-4289-A88A-511DC2E2ED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49720" y="3279319"/>
                  <a:ext cx="449263" cy="44926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4" name="Oval 9">
                  <a:extLst>
                    <a:ext uri="{FF2B5EF4-FFF2-40B4-BE49-F238E27FC236}">
                      <a16:creationId xmlns:a16="http://schemas.microsoft.com/office/drawing/2014/main" id="{CBB4F24B-DBE5-4289-A88A-511DC2E2ED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549720" y="3279319"/>
                  <a:ext cx="449263" cy="449263"/>
                </a:xfrm>
                <a:prstGeom prst="ellipse">
                  <a:avLst/>
                </a:prstGeom>
                <a:blipFill>
                  <a:blip r:embed="rId4"/>
                  <a:stretch>
                    <a:fillRect l="-5333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10">
                  <a:extLst>
                    <a:ext uri="{FF2B5EF4-FFF2-40B4-BE49-F238E27FC236}">
                      <a16:creationId xmlns:a16="http://schemas.microsoft.com/office/drawing/2014/main" id="{AF90E360-2DFD-41A3-876B-D34945DE1D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086295" y="3973057"/>
                  <a:ext cx="449263" cy="449263"/>
                </a:xfrm>
                <a:prstGeom prst="ellipse">
                  <a:avLst/>
                </a:prstGeom>
                <a:solidFill>
                  <a:srgbClr val="D6AD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5" name="Oval 10">
                  <a:extLst>
                    <a:ext uri="{FF2B5EF4-FFF2-40B4-BE49-F238E27FC236}">
                      <a16:creationId xmlns:a16="http://schemas.microsoft.com/office/drawing/2014/main" id="{AF90E360-2DFD-41A3-876B-D34945DE1D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1086295" y="3973057"/>
                  <a:ext cx="449263" cy="449263"/>
                </a:xfrm>
                <a:prstGeom prst="ellipse">
                  <a:avLst/>
                </a:prstGeom>
                <a:blipFill>
                  <a:blip r:embed="rId5"/>
                  <a:stretch>
                    <a:fillRect l="-8000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12">
                  <a:extLst>
                    <a:ext uri="{FF2B5EF4-FFF2-40B4-BE49-F238E27FC236}">
                      <a16:creationId xmlns:a16="http://schemas.microsoft.com/office/drawing/2014/main" id="{98E5EB1D-10C7-48EE-9E43-44CF2BA82D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752065" y="4890591"/>
                  <a:ext cx="450850" cy="45085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6" name="Rectangle 12">
                  <a:extLst>
                    <a:ext uri="{FF2B5EF4-FFF2-40B4-BE49-F238E27FC236}">
                      <a16:creationId xmlns:a16="http://schemas.microsoft.com/office/drawing/2014/main" id="{98E5EB1D-10C7-48EE-9E43-44CF2BA82D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752065" y="4890591"/>
                  <a:ext cx="450850" cy="450850"/>
                </a:xfrm>
                <a:prstGeom prst="rect">
                  <a:avLst/>
                </a:prstGeom>
                <a:blipFill>
                  <a:blip r:embed="rId6"/>
                  <a:stretch>
                    <a:fillRect l="-5263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Oval 13">
                  <a:extLst>
                    <a:ext uri="{FF2B5EF4-FFF2-40B4-BE49-F238E27FC236}">
                      <a16:creationId xmlns:a16="http://schemas.microsoft.com/office/drawing/2014/main" id="{864180D8-9395-44ED-A9AF-B0BCC29A78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3" y="3973057"/>
                  <a:ext cx="449263" cy="449263"/>
                </a:xfrm>
                <a:prstGeom prst="ellipse">
                  <a:avLst/>
                </a:prstGeom>
                <a:solidFill>
                  <a:srgbClr val="D6AD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7" name="Oval 13">
                  <a:extLst>
                    <a:ext uri="{FF2B5EF4-FFF2-40B4-BE49-F238E27FC236}">
                      <a16:creationId xmlns:a16="http://schemas.microsoft.com/office/drawing/2014/main" id="{864180D8-9395-44ED-A9AF-B0BCC29A78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43" y="3973057"/>
                  <a:ext cx="449263" cy="449263"/>
                </a:xfrm>
                <a:prstGeom prst="ellipse">
                  <a:avLst/>
                </a:prstGeom>
                <a:blipFill>
                  <a:blip r:embed="rId7"/>
                  <a:stretch>
                    <a:fillRect l="-5263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14">
                  <a:extLst>
                    <a:ext uri="{FF2B5EF4-FFF2-40B4-BE49-F238E27FC236}">
                      <a16:creationId xmlns:a16="http://schemas.microsoft.com/office/drawing/2014/main" id="{D662D054-F15C-4D67-ABCA-1E1B83A0F6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732408" y="4893959"/>
                  <a:ext cx="450850" cy="45085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8" name="Rectangle 14">
                  <a:extLst>
                    <a:ext uri="{FF2B5EF4-FFF2-40B4-BE49-F238E27FC236}">
                      <a16:creationId xmlns:a16="http://schemas.microsoft.com/office/drawing/2014/main" id="{D662D054-F15C-4D67-ABCA-1E1B83A0F6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1732408" y="4893959"/>
                  <a:ext cx="450850" cy="450850"/>
                </a:xfrm>
                <a:prstGeom prst="rect">
                  <a:avLst/>
                </a:prstGeom>
                <a:blipFill>
                  <a:blip r:embed="rId8"/>
                  <a:stretch>
                    <a:fillRect l="-6579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Line 17">
              <a:extLst>
                <a:ext uri="{FF2B5EF4-FFF2-40B4-BE49-F238E27FC236}">
                  <a16:creationId xmlns:a16="http://schemas.microsoft.com/office/drawing/2014/main" id="{26416ACB-90DA-4CF6-96C1-0651CBC12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62370" y="3717469"/>
              <a:ext cx="233363" cy="261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0" name="Line 18">
              <a:extLst>
                <a:ext uri="{FF2B5EF4-FFF2-40B4-BE49-F238E27FC236}">
                  <a16:creationId xmlns:a16="http://schemas.microsoft.com/office/drawing/2014/main" id="{B24C98FC-F85E-45C4-AC7E-C6A70CD472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725933" y="3717469"/>
              <a:ext cx="231775" cy="247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1" name="Line 21">
              <a:extLst>
                <a:ext uri="{FF2B5EF4-FFF2-40B4-BE49-F238E27FC236}">
                  <a16:creationId xmlns:a16="http://schemas.microsoft.com/office/drawing/2014/main" id="{36C935D5-B56A-4068-8A2F-266A78554D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842837" y="4420925"/>
              <a:ext cx="216918" cy="4396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" name="Line 22">
              <a:extLst>
                <a:ext uri="{FF2B5EF4-FFF2-40B4-BE49-F238E27FC236}">
                  <a16:creationId xmlns:a16="http://schemas.microsoft.com/office/drawing/2014/main" id="{ABB76405-007A-45EE-A7E6-183C0D32FA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1379985" y="4420925"/>
              <a:ext cx="370168" cy="425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3" name="Rectangle 2">
              <a:extLst>
                <a:ext uri="{FF2B5EF4-FFF2-40B4-BE49-F238E27FC236}">
                  <a16:creationId xmlns:a16="http://schemas.microsoft.com/office/drawing/2014/main" id="{C90DDB7C-03D2-48AC-8600-E1287F2A4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40768" y="3168193"/>
              <a:ext cx="4032448" cy="278175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lgDashDot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12">
                  <a:extLst>
                    <a:ext uri="{FF2B5EF4-FFF2-40B4-BE49-F238E27FC236}">
                      <a16:creationId xmlns:a16="http://schemas.microsoft.com/office/drawing/2014/main" id="{5979B476-64C7-4112-9218-C2AE8B2434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5903" y="4890591"/>
                  <a:ext cx="450850" cy="45085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4" name="Rectangle 12">
                  <a:extLst>
                    <a:ext uri="{FF2B5EF4-FFF2-40B4-BE49-F238E27FC236}">
                      <a16:creationId xmlns:a16="http://schemas.microsoft.com/office/drawing/2014/main" id="{5979B476-64C7-4112-9218-C2AE8B2434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5903" y="4890591"/>
                  <a:ext cx="450850" cy="450850"/>
                </a:xfrm>
                <a:prstGeom prst="rect">
                  <a:avLst/>
                </a:prstGeom>
                <a:blipFill>
                  <a:blip r:embed="rId9"/>
                  <a:stretch>
                    <a:fillRect l="-5263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14">
                  <a:extLst>
                    <a:ext uri="{FF2B5EF4-FFF2-40B4-BE49-F238E27FC236}">
                      <a16:creationId xmlns:a16="http://schemas.microsoft.com/office/drawing/2014/main" id="{CAA2D2A6-00A6-4D37-B5C5-89C9DD1995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10383" y="4890591"/>
                  <a:ext cx="450850" cy="45085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5" name="Rectangle 14">
                  <a:extLst>
                    <a:ext uri="{FF2B5EF4-FFF2-40B4-BE49-F238E27FC236}">
                      <a16:creationId xmlns:a16="http://schemas.microsoft.com/office/drawing/2014/main" id="{CAA2D2A6-00A6-4D37-B5C5-89C9DD1995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110383" y="4890591"/>
                  <a:ext cx="450850" cy="450850"/>
                </a:xfrm>
                <a:prstGeom prst="rect">
                  <a:avLst/>
                </a:prstGeom>
                <a:blipFill>
                  <a:blip r:embed="rId10"/>
                  <a:stretch>
                    <a:fillRect l="-6579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Line 21">
              <a:extLst>
                <a:ext uri="{FF2B5EF4-FFF2-40B4-BE49-F238E27FC236}">
                  <a16:creationId xmlns:a16="http://schemas.microsoft.com/office/drawing/2014/main" id="{667F8CD5-6D13-48E3-B25A-4327758B8A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81" y="4359260"/>
              <a:ext cx="502668" cy="5148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7" name="Line 22">
              <a:extLst>
                <a:ext uri="{FF2B5EF4-FFF2-40B4-BE49-F238E27FC236}">
                  <a16:creationId xmlns:a16="http://schemas.microsoft.com/office/drawing/2014/main" id="{EEE3DCB6-EB35-4099-861C-811A94662C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512" y="4420925"/>
              <a:ext cx="66978" cy="4696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 Box 51">
                  <a:extLst>
                    <a:ext uri="{FF2B5EF4-FFF2-40B4-BE49-F238E27FC236}">
                      <a16:creationId xmlns:a16="http://schemas.microsoft.com/office/drawing/2014/main" id="{3C134E3C-F19B-42B4-B394-8C243EE9557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6490" y="3275141"/>
                  <a:ext cx="1096236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8" name="Text Box 51">
                  <a:extLst>
                    <a:ext uri="{FF2B5EF4-FFF2-40B4-BE49-F238E27FC236}">
                      <a16:creationId xmlns:a16="http://schemas.microsoft.com/office/drawing/2014/main" id="{3C134E3C-F19B-42B4-B394-8C243EE955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6490" y="3275141"/>
                  <a:ext cx="1096236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 Box 51">
              <a:extLst>
                <a:ext uri="{FF2B5EF4-FFF2-40B4-BE49-F238E27FC236}">
                  <a16:creationId xmlns:a16="http://schemas.microsoft.com/office/drawing/2014/main" id="{39FA6372-8AF9-455F-AECE-FCF156AC3F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009817" y="5449301"/>
              <a:ext cx="8093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 sz="2000" b="1" i="1" dirty="0"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 Box 51">
                  <a:extLst>
                    <a:ext uri="{FF2B5EF4-FFF2-40B4-BE49-F238E27FC236}">
                      <a16:creationId xmlns:a16="http://schemas.microsoft.com/office/drawing/2014/main" id="{FDE4FCBC-74BD-40FA-85CD-B6D0273753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2377794" y="3985096"/>
                  <a:ext cx="1096236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0" name="Text Box 51">
                  <a:extLst>
                    <a:ext uri="{FF2B5EF4-FFF2-40B4-BE49-F238E27FC236}">
                      <a16:creationId xmlns:a16="http://schemas.microsoft.com/office/drawing/2014/main" id="{FDE4FCBC-74BD-40FA-85CD-B6D0273753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2377794" y="3985096"/>
                  <a:ext cx="1096236" cy="338554"/>
                </a:xfrm>
                <a:prstGeom prst="rect">
                  <a:avLst/>
                </a:prstGeom>
                <a:blipFill>
                  <a:blip r:embed="rId12"/>
                  <a:stretch>
                    <a:fillRect b="-54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 Box 51">
                  <a:extLst>
                    <a:ext uri="{FF2B5EF4-FFF2-40B4-BE49-F238E27FC236}">
                      <a16:creationId xmlns:a16="http://schemas.microsoft.com/office/drawing/2014/main" id="{7E2F7E68-406D-4CF2-A81A-2E83DD3721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3202" y="3969635"/>
                  <a:ext cx="1096236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1" name="Text Box 51">
                  <a:extLst>
                    <a:ext uri="{FF2B5EF4-FFF2-40B4-BE49-F238E27FC236}">
                      <a16:creationId xmlns:a16="http://schemas.microsoft.com/office/drawing/2014/main" id="{7E2F7E68-406D-4CF2-A81A-2E83DD3721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3202" y="3969635"/>
                  <a:ext cx="1096236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 Box 51">
                  <a:extLst>
                    <a:ext uri="{FF2B5EF4-FFF2-40B4-BE49-F238E27FC236}">
                      <a16:creationId xmlns:a16="http://schemas.microsoft.com/office/drawing/2014/main" id="{DDF6AF78-45A0-48D7-BE58-A6CBF21DE6F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2395298" y="5384806"/>
                  <a:ext cx="1096236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2" name="Text Box 51">
                  <a:extLst>
                    <a:ext uri="{FF2B5EF4-FFF2-40B4-BE49-F238E27FC236}">
                      <a16:creationId xmlns:a16="http://schemas.microsoft.com/office/drawing/2014/main" id="{DDF6AF78-45A0-48D7-BE58-A6CBF21DE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2395298" y="5384806"/>
                  <a:ext cx="1096236" cy="338554"/>
                </a:xfrm>
                <a:prstGeom prst="rect">
                  <a:avLst/>
                </a:prstGeom>
                <a:blipFill>
                  <a:blip r:embed="rId14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 Box 51">
                  <a:extLst>
                    <a:ext uri="{FF2B5EF4-FFF2-40B4-BE49-F238E27FC236}">
                      <a16:creationId xmlns:a16="http://schemas.microsoft.com/office/drawing/2014/main" id="{7B7F2A6F-17F8-4683-8DE6-F3B17A5F923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1353786" y="5384806"/>
                  <a:ext cx="1112708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𝟎𝟓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3" name="Text Box 51">
                  <a:extLst>
                    <a:ext uri="{FF2B5EF4-FFF2-40B4-BE49-F238E27FC236}">
                      <a16:creationId xmlns:a16="http://schemas.microsoft.com/office/drawing/2014/main" id="{7B7F2A6F-17F8-4683-8DE6-F3B17A5F92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1353786" y="5384806"/>
                  <a:ext cx="1112708" cy="338554"/>
                </a:xfrm>
                <a:prstGeom prst="rect">
                  <a:avLst/>
                </a:prstGeom>
                <a:blipFill>
                  <a:blip r:embed="rId15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 Box 51">
                  <a:extLst>
                    <a:ext uri="{FF2B5EF4-FFF2-40B4-BE49-F238E27FC236}">
                      <a16:creationId xmlns:a16="http://schemas.microsoft.com/office/drawing/2014/main" id="{1A96B3BD-1541-4462-8B14-B2A15450A76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309864" y="5384806"/>
                  <a:ext cx="1112708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𝟎𝟐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4" name="Text Box 51">
                  <a:extLst>
                    <a:ext uri="{FF2B5EF4-FFF2-40B4-BE49-F238E27FC236}">
                      <a16:creationId xmlns:a16="http://schemas.microsoft.com/office/drawing/2014/main" id="{1A96B3BD-1541-4462-8B14-B2A15450A7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309864" y="5384806"/>
                  <a:ext cx="1112708" cy="338554"/>
                </a:xfrm>
                <a:prstGeom prst="rect">
                  <a:avLst/>
                </a:prstGeom>
                <a:blipFill>
                  <a:blip r:embed="rId16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 Box 51">
                  <a:extLst>
                    <a:ext uri="{FF2B5EF4-FFF2-40B4-BE49-F238E27FC236}">
                      <a16:creationId xmlns:a16="http://schemas.microsoft.com/office/drawing/2014/main" id="{D74ADCC7-6120-4DBB-B0FF-2C0BF16B98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45903" y="5384806"/>
                  <a:ext cx="1112708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𝟎𝟑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5" name="Text Box 51">
                  <a:extLst>
                    <a:ext uri="{FF2B5EF4-FFF2-40B4-BE49-F238E27FC236}">
                      <a16:creationId xmlns:a16="http://schemas.microsoft.com/office/drawing/2014/main" id="{D74ADCC7-6120-4DBB-B0FF-2C0BF16B98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5903" y="5384806"/>
                  <a:ext cx="1112708" cy="338554"/>
                </a:xfrm>
                <a:prstGeom prst="rect">
                  <a:avLst/>
                </a:prstGeom>
                <a:blipFill>
                  <a:blip r:embed="rId17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7856649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48275" y="1159302"/>
            <a:ext cx="8687775" cy="5549842"/>
            <a:chOff x="359692" y="5843109"/>
            <a:chExt cx="8676357" cy="5305111"/>
          </a:xfrm>
          <a:effectLst>
            <a:glow rad="635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12" name="同侧圆角矩形 11"/>
            <p:cNvSpPr/>
            <p:nvPr/>
          </p:nvSpPr>
          <p:spPr bwMode="auto">
            <a:xfrm rot="10800000">
              <a:off x="359692" y="6217346"/>
              <a:ext cx="8435826" cy="4930874"/>
            </a:xfrm>
            <a:prstGeom prst="round2SameRect">
              <a:avLst>
                <a:gd name="adj1" fmla="val 9433"/>
                <a:gd name="adj2" fmla="val 0"/>
              </a:avLst>
            </a:prstGeom>
            <a:solidFill>
              <a:srgbClr val="D7EFD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1" name="同侧圆角矩形 10"/>
            <p:cNvSpPr/>
            <p:nvPr/>
          </p:nvSpPr>
          <p:spPr bwMode="auto">
            <a:xfrm>
              <a:off x="359696" y="5843109"/>
              <a:ext cx="8435822" cy="374239"/>
            </a:xfrm>
            <a:prstGeom prst="round2SameRect">
              <a:avLst>
                <a:gd name="adj1" fmla="val 39181"/>
                <a:gd name="adj2" fmla="val 0"/>
              </a:avLst>
            </a:prstGeom>
            <a:solidFill>
              <a:srgbClr val="20A02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2647" y="5843109"/>
              <a:ext cx="1668219" cy="35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Goal</a:t>
              </a:r>
              <a:endParaRPr lang="zh-CN" altLang="en-US" sz="2400" b="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79600" y="6257808"/>
              <a:ext cx="855644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b="0" i="1" dirty="0">
                  <a:latin typeface="Calibri" panose="020F0502020204030204" pitchFamily="34" charset="0"/>
                </a:rPr>
                <a:t>C</a:t>
              </a:r>
              <a:r>
                <a:rPr lang="zh-CN" altLang="en-US" sz="2600" b="0" i="1" dirty="0">
                  <a:latin typeface="Calibri" panose="020F0502020204030204" pitchFamily="34" charset="0"/>
                </a:rPr>
                <a:t>onstruct a BST whose expected search cost is the </a:t>
              </a:r>
              <a:r>
                <a:rPr lang="zh-CN" altLang="en-US" sz="2600" i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smallest</a:t>
              </a:r>
              <a:r>
                <a:rPr lang="zh-CN" altLang="en-US" sz="2600" b="0" i="1" dirty="0">
                  <a:latin typeface="Calibri" panose="020F0502020204030204" pitchFamily="34" charset="0"/>
                </a:rPr>
                <a:t>.</a:t>
              </a:r>
            </a:p>
          </p:txBody>
        </p:sp>
      </p:grp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 algn="l">
              <a:buNone/>
            </a:pPr>
            <a:endParaRPr lang="en-US" altLang="zh-CN" sz="2400" dirty="0">
              <a:solidFill>
                <a:srgbClr val="00B050"/>
              </a:solidFill>
            </a:endParaRPr>
          </a:p>
          <a:p>
            <a:pPr marL="0" indent="0" algn="l">
              <a:buNone/>
            </a:pPr>
            <a:endParaRPr lang="en-US" altLang="zh-CN" sz="2400" dirty="0">
              <a:solidFill>
                <a:srgbClr val="00B05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94607" y="2241419"/>
                <a:ext cx="8341443" cy="16051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1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𝑠𝑒𝑎𝑟𝑐h</m:t>
                          </m:r>
                          <m:r>
                            <a:rPr lang="en-US" altLang="zh-CN" sz="1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altLang="zh-CN" sz="1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altLang="zh-CN" sz="1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1800" b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00" b="0" i="1" smtClean="0">
                              <a:solidFill>
                                <a:srgbClr val="D6AD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>
                              <a:solidFill>
                                <a:srgbClr val="D6AD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b="0" i="1">
                              <a:solidFill>
                                <a:srgbClr val="D6AD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>
                              <a:solidFill>
                                <a:srgbClr val="D6AD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1800" b="0" i="1" smtClean="0">
                              <a:solidFill>
                                <a:srgbClr val="D6ADF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zh-CN" sz="1800" b="0" i="1" smtClean="0">
                              <a:solidFill>
                                <a:srgbClr val="D6ADFF"/>
                              </a:solidFill>
                              <a:latin typeface="Cambria Math" panose="02040503050406030204" pitchFamily="18" charset="0"/>
                            </a:rPr>
                            <m:t>dep</m:t>
                          </m:r>
                          <m:r>
                            <a:rPr lang="en-US" altLang="zh-CN" sz="1800" b="0" i="1" smtClean="0">
                              <a:solidFill>
                                <a:srgbClr val="D6ADFF"/>
                              </a:solidFill>
                              <a:latin typeface="Cambria Math" panose="02040503050406030204" pitchFamily="18" charset="0"/>
                            </a:rPr>
                            <m:t>𝑡h𝑇</m:t>
                          </m:r>
                          <m:d>
                            <m:dPr>
                              <m:begChr m:val="（"/>
                              <m:endChr m:val="）"/>
                              <m:ctrlPr>
                                <a:rPr lang="zh-CN" altLang="en-US" sz="1800" b="0" i="1">
                                  <a:solidFill>
                                    <a:srgbClr val="D6AD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>
                                  <a:solidFill>
                                    <a:srgbClr val="D6AD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800" b="0" i="1" baseline="-25000">
                                  <a:solidFill>
                                    <a:srgbClr val="D6AD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sz="1800" b="0" i="1" smtClean="0">
                              <a:solidFill>
                                <a:srgbClr val="D6AD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b="0" i="1">
                              <a:solidFill>
                                <a:srgbClr val="D6AD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800" b="0" i="1" smtClean="0">
                              <a:solidFill>
                                <a:srgbClr val="D6ADFF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altLang="zh-CN" sz="1800" b="0" i="1">
                              <a:solidFill>
                                <a:srgbClr val="D6ADFF"/>
                              </a:solidFill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solidFill>
                                    <a:srgbClr val="D6AD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solidFill>
                                    <a:srgbClr val="D6AD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solidFill>
                                    <a:srgbClr val="D6AD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sz="1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800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1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dep</m:t>
                              </m:r>
                              <m:r>
                                <a:rPr lang="en-US" altLang="zh-CN" sz="1800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𝑡h𝑇</m:t>
                              </m:r>
                              <m:r>
                                <a:rPr lang="zh-CN" altLang="en-US" sz="1800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（</m:t>
                              </m:r>
                              <m:r>
                                <a:rPr lang="en-US" altLang="zh-CN" sz="1800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1800" b="0" i="1" baseline="-250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1800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）</m:t>
                              </m:r>
                              <m:r>
                                <a:rPr lang="en-US" altLang="zh-CN" sz="1800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n-US" altLang="zh-CN" sz="1800" b="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800" b="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altLang="zh-CN" sz="1800" b="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1800" b="0">
                          <a:latin typeface="Cambria Math" panose="02040503050406030204" pitchFamily="18" charset="0"/>
                        </a:rPr>
                        <m:t>  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dep</m:t>
                          </m:r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𝑡h𝑇</m:t>
                          </m:r>
                          <m:r>
                            <a:rPr lang="zh-CN" altLang="en-US" sz="1800" b="0" i="1">
                              <a:latin typeface="Cambria Math" panose="02040503050406030204" pitchFamily="18" charset="0"/>
                            </a:rPr>
                            <m:t>（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)·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b="0" i="1">
                                  <a:latin typeface="Cambria Math" panose="02040503050406030204" pitchFamily="18" charset="0"/>
                                </a:rPr>
                                <m:t>dep</m:t>
                              </m:r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</a:rPr>
                                <m:t>𝑡h𝑇</m:t>
                              </m:r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</a:rPr>
                                <m:t>（</m:t>
                              </m:r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1800" b="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</a:rPr>
                                <m:t>）</m:t>
                              </m:r>
                              <m:r>
                                <a:rPr lang="en-US" altLang="zh-CN" sz="1800" b="0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sSub>
                                <m:sSubPr>
                                  <m:ctrlPr>
                                    <a:rPr lang="en-US" altLang="zh-CN" sz="1800" b="0" i="1" baseline="-250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                    </m:t>
                          </m:r>
                        </m:e>
                      </m:nary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07" y="2241419"/>
                <a:ext cx="8341443" cy="1605183"/>
              </a:xfrm>
              <a:prstGeom prst="rect">
                <a:avLst/>
              </a:prstGeom>
              <a:blipFill>
                <a:blip r:embed="rId3"/>
                <a:stretch>
                  <a:fillRect t="-52344" b="-80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386402" y="5195117"/>
            <a:ext cx="4238695" cy="449263"/>
            <a:chOff x="749065" y="4426028"/>
            <a:chExt cx="4238695" cy="449263"/>
          </a:xfrm>
        </p:grpSpPr>
        <p:sp>
          <p:nvSpPr>
            <p:cNvPr id="8" name="矩形 7"/>
            <p:cNvSpPr/>
            <p:nvPr/>
          </p:nvSpPr>
          <p:spPr>
            <a:xfrm>
              <a:off x="1230000" y="4447105"/>
              <a:ext cx="37577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Node : distinct keys</a:t>
              </a:r>
              <a:r>
                <a:rPr lang="en-US" altLang="zh-CN" sz="2000" b="0" dirty="0">
                  <a:latin typeface="Calibri" panose="020F0502020204030204" pitchFamily="34" charset="0"/>
                </a:rPr>
                <a:t> (</a:t>
              </a:r>
              <a:r>
                <a:rPr lang="en-US" altLang="zh-CN" sz="2000" b="0" i="1" dirty="0">
                  <a:latin typeface="Calibri" panose="020F0502020204030204" pitchFamily="34" charset="0"/>
                </a:rPr>
                <a:t>k</a:t>
              </a:r>
              <a:r>
                <a:rPr lang="en-US" altLang="zh-CN" sz="2000" b="0" i="1" baseline="-25000" dirty="0">
                  <a:latin typeface="Calibri" panose="020F0502020204030204" pitchFamily="34" charset="0"/>
                </a:rPr>
                <a:t>1</a:t>
              </a:r>
              <a:r>
                <a:rPr lang="en-US" altLang="zh-CN" sz="2000" b="0" i="1" dirty="0">
                  <a:latin typeface="Calibri" panose="020F0502020204030204" pitchFamily="34" charset="0"/>
                </a:rPr>
                <a:t>&lt;k</a:t>
              </a:r>
              <a:r>
                <a:rPr lang="en-US" altLang="zh-CN" sz="2000" b="0" i="1" baseline="-25000" dirty="0">
                  <a:latin typeface="Calibri" panose="020F0502020204030204" pitchFamily="34" charset="0"/>
                </a:rPr>
                <a:t>2</a:t>
              </a:r>
              <a:r>
                <a:rPr lang="en-US" altLang="zh-CN" sz="2000" b="0" i="1" dirty="0">
                  <a:latin typeface="Calibri" panose="020F0502020204030204" pitchFamily="34" charset="0"/>
                </a:rPr>
                <a:t>&lt;…&lt;</a:t>
              </a:r>
              <a:r>
                <a:rPr lang="en-US" altLang="zh-CN" sz="2000" b="0" i="1" dirty="0" err="1">
                  <a:latin typeface="Calibri" panose="020F0502020204030204" pitchFamily="34" charset="0"/>
                </a:rPr>
                <a:t>k</a:t>
              </a:r>
              <a:r>
                <a:rPr lang="en-US" altLang="zh-CN" sz="2000" b="0" i="1" baseline="-25000" dirty="0" err="1">
                  <a:latin typeface="Calibri" panose="020F0502020204030204" pitchFamily="34" charset="0"/>
                </a:rPr>
                <a:t>n</a:t>
              </a:r>
              <a:r>
                <a:rPr lang="en-US" altLang="zh-CN" sz="2000" b="0" dirty="0">
                  <a:latin typeface="Calibri" panose="020F0502020204030204" pitchFamily="34" charset="0"/>
                </a:rPr>
                <a:t>)</a:t>
              </a:r>
              <a:r>
                <a:rPr lang="en-US" altLang="zh-CN" sz="2000" b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  <p:sp>
          <p:nvSpPr>
            <p:cNvPr id="40" name="Oval 10"/>
            <p:cNvSpPr>
              <a:spLocks noChangeArrowheads="1"/>
            </p:cNvSpPr>
            <p:nvPr/>
          </p:nvSpPr>
          <p:spPr bwMode="auto">
            <a:xfrm>
              <a:off x="749065" y="4426028"/>
              <a:ext cx="449263" cy="449263"/>
            </a:xfrm>
            <a:prstGeom prst="ellipse">
              <a:avLst/>
            </a:prstGeom>
            <a:solidFill>
              <a:srgbClr val="D6AD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..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86402" y="5825199"/>
            <a:ext cx="4391392" cy="450850"/>
            <a:chOff x="747478" y="5321339"/>
            <a:chExt cx="4391392" cy="450850"/>
          </a:xfrm>
        </p:grpSpPr>
        <p:sp>
          <p:nvSpPr>
            <p:cNvPr id="39" name="矩形 38"/>
            <p:cNvSpPr/>
            <p:nvPr/>
          </p:nvSpPr>
          <p:spPr>
            <a:xfrm>
              <a:off x="1223824" y="5341361"/>
              <a:ext cx="39150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Leaf: </a:t>
              </a:r>
              <a:r>
                <a:rPr lang="en-US" altLang="zh-CN" sz="2000" b="0" dirty="0">
                  <a:latin typeface="Calibri" panose="020F0502020204030204" pitchFamily="34" charset="0"/>
                </a:rPr>
                <a:t>n+1 “dummy keys” </a:t>
              </a:r>
              <a:r>
                <a:rPr lang="en-US" altLang="zh-CN" sz="2000" b="0" i="1" dirty="0">
                  <a:latin typeface="Calibri" panose="020F0502020204030204" pitchFamily="34" charset="0"/>
                </a:rPr>
                <a:t>d</a:t>
              </a:r>
              <a:r>
                <a:rPr lang="en-US" altLang="zh-CN" sz="2000" b="0" i="1" baseline="-25000" dirty="0">
                  <a:latin typeface="Calibri" panose="020F0502020204030204" pitchFamily="34" charset="0"/>
                </a:rPr>
                <a:t>0</a:t>
              </a:r>
              <a:r>
                <a:rPr lang="en-US" altLang="zh-CN" sz="2000" b="0" i="1" dirty="0">
                  <a:latin typeface="Calibri" panose="020F0502020204030204" pitchFamily="34" charset="0"/>
                </a:rPr>
                <a:t>, d</a:t>
              </a:r>
              <a:r>
                <a:rPr lang="en-US" altLang="zh-CN" sz="2000" b="0" i="1" baseline="-25000" dirty="0">
                  <a:latin typeface="Calibri" panose="020F0502020204030204" pitchFamily="34" charset="0"/>
                </a:rPr>
                <a:t>1</a:t>
              </a:r>
              <a:r>
                <a:rPr lang="en-US" altLang="zh-CN" sz="2000" b="0" i="1" dirty="0">
                  <a:latin typeface="Calibri" panose="020F0502020204030204" pitchFamily="34" charset="0"/>
                </a:rPr>
                <a:t>, … </a:t>
              </a:r>
              <a:r>
                <a:rPr lang="en-US" altLang="zh-CN" sz="2000" b="0" i="1" dirty="0" err="1">
                  <a:latin typeface="Calibri" panose="020F0502020204030204" pitchFamily="34" charset="0"/>
                </a:rPr>
                <a:t>d</a:t>
              </a:r>
              <a:r>
                <a:rPr lang="en-US" altLang="zh-CN" sz="2000" b="0" i="1" baseline="-25000" dirty="0" err="1">
                  <a:latin typeface="Calibri" panose="020F0502020204030204" pitchFamily="34" charset="0"/>
                </a:rPr>
                <a:t>n</a:t>
              </a:r>
              <a:endParaRPr lang="en-US" altLang="zh-CN" sz="2000" b="0" i="1" baseline="-25000" dirty="0">
                <a:latin typeface="Calibri" panose="020F0502020204030204" pitchFamily="34" charset="0"/>
              </a:endParaRPr>
            </a:p>
          </p:txBody>
        </p:sp>
        <p:sp>
          <p:nvSpPr>
            <p:cNvPr id="41" name="Rectangle 12"/>
            <p:cNvSpPr>
              <a:spLocks noChangeArrowheads="1"/>
            </p:cNvSpPr>
            <p:nvPr/>
          </p:nvSpPr>
          <p:spPr bwMode="auto">
            <a:xfrm>
              <a:off x="747478" y="5321339"/>
              <a:ext cx="450850" cy="45085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8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1800" b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0324729-ACF0-42BB-BC80-3BB064811DD2}"/>
              </a:ext>
            </a:extLst>
          </p:cNvPr>
          <p:cNvGrpSpPr/>
          <p:nvPr/>
        </p:nvGrpSpPr>
        <p:grpSpPr>
          <a:xfrm>
            <a:off x="4595494" y="3698372"/>
            <a:ext cx="4253909" cy="2781757"/>
            <a:chOff x="-2395298" y="3168193"/>
            <a:chExt cx="4253909" cy="2781757"/>
          </a:xfrm>
        </p:grpSpPr>
        <p:sp>
          <p:nvSpPr>
            <p:cNvPr id="63" name="Text Box 51">
              <a:extLst>
                <a:ext uri="{FF2B5EF4-FFF2-40B4-BE49-F238E27FC236}">
                  <a16:creationId xmlns:a16="http://schemas.microsoft.com/office/drawing/2014/main" id="{24B10D7A-A3EF-4A42-B391-A5E69E748B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973931" y="3328296"/>
              <a:ext cx="3698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 dirty="0">
                  <a:solidFill>
                    <a:srgbClr val="0070C0"/>
                  </a:solidFill>
                  <a:latin typeface="Times New Roman" panose="02020603050405020304" pitchFamily="18" charset="0"/>
                </a:rPr>
                <a:t>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val 9">
                  <a:extLst>
                    <a:ext uri="{FF2B5EF4-FFF2-40B4-BE49-F238E27FC236}">
                      <a16:creationId xmlns:a16="http://schemas.microsoft.com/office/drawing/2014/main" id="{CBB4F24B-DBE5-4289-A88A-511DC2E2ED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49720" y="3279319"/>
                  <a:ext cx="449263" cy="44926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4" name="Oval 9">
                  <a:extLst>
                    <a:ext uri="{FF2B5EF4-FFF2-40B4-BE49-F238E27FC236}">
                      <a16:creationId xmlns:a16="http://schemas.microsoft.com/office/drawing/2014/main" id="{CBB4F24B-DBE5-4289-A88A-511DC2E2ED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549720" y="3279319"/>
                  <a:ext cx="449263" cy="449263"/>
                </a:xfrm>
                <a:prstGeom prst="ellipse">
                  <a:avLst/>
                </a:prstGeom>
                <a:blipFill>
                  <a:blip r:embed="rId4"/>
                  <a:stretch>
                    <a:fillRect l="-5333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10">
                  <a:extLst>
                    <a:ext uri="{FF2B5EF4-FFF2-40B4-BE49-F238E27FC236}">
                      <a16:creationId xmlns:a16="http://schemas.microsoft.com/office/drawing/2014/main" id="{AF90E360-2DFD-41A3-876B-D34945DE1D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086295" y="3973057"/>
                  <a:ext cx="449263" cy="449263"/>
                </a:xfrm>
                <a:prstGeom prst="ellipse">
                  <a:avLst/>
                </a:prstGeom>
                <a:solidFill>
                  <a:srgbClr val="D6AD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5" name="Oval 10">
                  <a:extLst>
                    <a:ext uri="{FF2B5EF4-FFF2-40B4-BE49-F238E27FC236}">
                      <a16:creationId xmlns:a16="http://schemas.microsoft.com/office/drawing/2014/main" id="{AF90E360-2DFD-41A3-876B-D34945DE1D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1086295" y="3973057"/>
                  <a:ext cx="449263" cy="449263"/>
                </a:xfrm>
                <a:prstGeom prst="ellipse">
                  <a:avLst/>
                </a:prstGeom>
                <a:blipFill>
                  <a:blip r:embed="rId5"/>
                  <a:stretch>
                    <a:fillRect l="-8000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12">
                  <a:extLst>
                    <a:ext uri="{FF2B5EF4-FFF2-40B4-BE49-F238E27FC236}">
                      <a16:creationId xmlns:a16="http://schemas.microsoft.com/office/drawing/2014/main" id="{98E5EB1D-10C7-48EE-9E43-44CF2BA82D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752065" y="4890591"/>
                  <a:ext cx="450850" cy="45085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6" name="Rectangle 12">
                  <a:extLst>
                    <a:ext uri="{FF2B5EF4-FFF2-40B4-BE49-F238E27FC236}">
                      <a16:creationId xmlns:a16="http://schemas.microsoft.com/office/drawing/2014/main" id="{98E5EB1D-10C7-48EE-9E43-44CF2BA82D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752065" y="4890591"/>
                  <a:ext cx="450850" cy="450850"/>
                </a:xfrm>
                <a:prstGeom prst="rect">
                  <a:avLst/>
                </a:prstGeom>
                <a:blipFill>
                  <a:blip r:embed="rId6"/>
                  <a:stretch>
                    <a:fillRect l="-5263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Oval 13">
                  <a:extLst>
                    <a:ext uri="{FF2B5EF4-FFF2-40B4-BE49-F238E27FC236}">
                      <a16:creationId xmlns:a16="http://schemas.microsoft.com/office/drawing/2014/main" id="{864180D8-9395-44ED-A9AF-B0BCC29A78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3" y="3973057"/>
                  <a:ext cx="449263" cy="449263"/>
                </a:xfrm>
                <a:prstGeom prst="ellipse">
                  <a:avLst/>
                </a:prstGeom>
                <a:solidFill>
                  <a:srgbClr val="D6AD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7" name="Oval 13">
                  <a:extLst>
                    <a:ext uri="{FF2B5EF4-FFF2-40B4-BE49-F238E27FC236}">
                      <a16:creationId xmlns:a16="http://schemas.microsoft.com/office/drawing/2014/main" id="{864180D8-9395-44ED-A9AF-B0BCC29A78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43" y="3973057"/>
                  <a:ext cx="449263" cy="449263"/>
                </a:xfrm>
                <a:prstGeom prst="ellipse">
                  <a:avLst/>
                </a:prstGeom>
                <a:blipFill>
                  <a:blip r:embed="rId7"/>
                  <a:stretch>
                    <a:fillRect l="-5263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14">
                  <a:extLst>
                    <a:ext uri="{FF2B5EF4-FFF2-40B4-BE49-F238E27FC236}">
                      <a16:creationId xmlns:a16="http://schemas.microsoft.com/office/drawing/2014/main" id="{D662D054-F15C-4D67-ABCA-1E1B83A0F6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732408" y="4893959"/>
                  <a:ext cx="450850" cy="45085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8" name="Rectangle 14">
                  <a:extLst>
                    <a:ext uri="{FF2B5EF4-FFF2-40B4-BE49-F238E27FC236}">
                      <a16:creationId xmlns:a16="http://schemas.microsoft.com/office/drawing/2014/main" id="{D662D054-F15C-4D67-ABCA-1E1B83A0F6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1732408" y="4893959"/>
                  <a:ext cx="450850" cy="450850"/>
                </a:xfrm>
                <a:prstGeom prst="rect">
                  <a:avLst/>
                </a:prstGeom>
                <a:blipFill>
                  <a:blip r:embed="rId8"/>
                  <a:stretch>
                    <a:fillRect l="-6579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Line 17">
              <a:extLst>
                <a:ext uri="{FF2B5EF4-FFF2-40B4-BE49-F238E27FC236}">
                  <a16:creationId xmlns:a16="http://schemas.microsoft.com/office/drawing/2014/main" id="{26416ACB-90DA-4CF6-96C1-0651CBC12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62370" y="3717469"/>
              <a:ext cx="233363" cy="261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0" name="Line 18">
              <a:extLst>
                <a:ext uri="{FF2B5EF4-FFF2-40B4-BE49-F238E27FC236}">
                  <a16:creationId xmlns:a16="http://schemas.microsoft.com/office/drawing/2014/main" id="{B24C98FC-F85E-45C4-AC7E-C6A70CD472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725933" y="3717469"/>
              <a:ext cx="231775" cy="247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1" name="Line 21">
              <a:extLst>
                <a:ext uri="{FF2B5EF4-FFF2-40B4-BE49-F238E27FC236}">
                  <a16:creationId xmlns:a16="http://schemas.microsoft.com/office/drawing/2014/main" id="{36C935D5-B56A-4068-8A2F-266A78554D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842837" y="4420925"/>
              <a:ext cx="216918" cy="4396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" name="Line 22">
              <a:extLst>
                <a:ext uri="{FF2B5EF4-FFF2-40B4-BE49-F238E27FC236}">
                  <a16:creationId xmlns:a16="http://schemas.microsoft.com/office/drawing/2014/main" id="{ABB76405-007A-45EE-A7E6-183C0D32FA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1379985" y="4420925"/>
              <a:ext cx="370168" cy="425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3" name="Rectangle 2">
              <a:extLst>
                <a:ext uri="{FF2B5EF4-FFF2-40B4-BE49-F238E27FC236}">
                  <a16:creationId xmlns:a16="http://schemas.microsoft.com/office/drawing/2014/main" id="{C90DDB7C-03D2-48AC-8600-E1287F2A4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40768" y="3168193"/>
              <a:ext cx="4032448" cy="278175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lgDashDot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12">
                  <a:extLst>
                    <a:ext uri="{FF2B5EF4-FFF2-40B4-BE49-F238E27FC236}">
                      <a16:creationId xmlns:a16="http://schemas.microsoft.com/office/drawing/2014/main" id="{5979B476-64C7-4112-9218-C2AE8B2434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5903" y="4890591"/>
                  <a:ext cx="450850" cy="45085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4" name="Rectangle 12">
                  <a:extLst>
                    <a:ext uri="{FF2B5EF4-FFF2-40B4-BE49-F238E27FC236}">
                      <a16:creationId xmlns:a16="http://schemas.microsoft.com/office/drawing/2014/main" id="{5979B476-64C7-4112-9218-C2AE8B2434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5903" y="4890591"/>
                  <a:ext cx="450850" cy="450850"/>
                </a:xfrm>
                <a:prstGeom prst="rect">
                  <a:avLst/>
                </a:prstGeom>
                <a:blipFill>
                  <a:blip r:embed="rId9"/>
                  <a:stretch>
                    <a:fillRect l="-5263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14">
                  <a:extLst>
                    <a:ext uri="{FF2B5EF4-FFF2-40B4-BE49-F238E27FC236}">
                      <a16:creationId xmlns:a16="http://schemas.microsoft.com/office/drawing/2014/main" id="{CAA2D2A6-00A6-4D37-B5C5-89C9DD1995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10383" y="4890591"/>
                  <a:ext cx="450850" cy="450850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5" name="Rectangle 14">
                  <a:extLst>
                    <a:ext uri="{FF2B5EF4-FFF2-40B4-BE49-F238E27FC236}">
                      <a16:creationId xmlns:a16="http://schemas.microsoft.com/office/drawing/2014/main" id="{CAA2D2A6-00A6-4D37-B5C5-89C9DD1995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110383" y="4890591"/>
                  <a:ext cx="450850" cy="450850"/>
                </a:xfrm>
                <a:prstGeom prst="rect">
                  <a:avLst/>
                </a:prstGeom>
                <a:blipFill>
                  <a:blip r:embed="rId10"/>
                  <a:stretch>
                    <a:fillRect l="-6579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Line 21">
              <a:extLst>
                <a:ext uri="{FF2B5EF4-FFF2-40B4-BE49-F238E27FC236}">
                  <a16:creationId xmlns:a16="http://schemas.microsoft.com/office/drawing/2014/main" id="{667F8CD5-6D13-48E3-B25A-4327758B8A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81" y="4359260"/>
              <a:ext cx="502668" cy="5148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7" name="Line 22">
              <a:extLst>
                <a:ext uri="{FF2B5EF4-FFF2-40B4-BE49-F238E27FC236}">
                  <a16:creationId xmlns:a16="http://schemas.microsoft.com/office/drawing/2014/main" id="{EEE3DCB6-EB35-4099-861C-811A94662C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512" y="4420925"/>
              <a:ext cx="66978" cy="4696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 Box 51">
                  <a:extLst>
                    <a:ext uri="{FF2B5EF4-FFF2-40B4-BE49-F238E27FC236}">
                      <a16:creationId xmlns:a16="http://schemas.microsoft.com/office/drawing/2014/main" id="{3C134E3C-F19B-42B4-B394-8C243EE9557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6490" y="3275141"/>
                  <a:ext cx="1096236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8" name="Text Box 51">
                  <a:extLst>
                    <a:ext uri="{FF2B5EF4-FFF2-40B4-BE49-F238E27FC236}">
                      <a16:creationId xmlns:a16="http://schemas.microsoft.com/office/drawing/2014/main" id="{3C134E3C-F19B-42B4-B394-8C243EE955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6490" y="3275141"/>
                  <a:ext cx="1096236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 Box 51">
              <a:extLst>
                <a:ext uri="{FF2B5EF4-FFF2-40B4-BE49-F238E27FC236}">
                  <a16:creationId xmlns:a16="http://schemas.microsoft.com/office/drawing/2014/main" id="{39FA6372-8AF9-455F-AECE-FCF156AC3F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009817" y="5449301"/>
              <a:ext cx="8093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 sz="2000" b="1" i="1" dirty="0"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 Box 51">
                  <a:extLst>
                    <a:ext uri="{FF2B5EF4-FFF2-40B4-BE49-F238E27FC236}">
                      <a16:creationId xmlns:a16="http://schemas.microsoft.com/office/drawing/2014/main" id="{FDE4FCBC-74BD-40FA-85CD-B6D0273753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2377794" y="3985096"/>
                  <a:ext cx="1096236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0" name="Text Box 51">
                  <a:extLst>
                    <a:ext uri="{FF2B5EF4-FFF2-40B4-BE49-F238E27FC236}">
                      <a16:creationId xmlns:a16="http://schemas.microsoft.com/office/drawing/2014/main" id="{FDE4FCBC-74BD-40FA-85CD-B6D0273753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2377794" y="3985096"/>
                  <a:ext cx="1096236" cy="338554"/>
                </a:xfrm>
                <a:prstGeom prst="rect">
                  <a:avLst/>
                </a:prstGeom>
                <a:blipFill>
                  <a:blip r:embed="rId12"/>
                  <a:stretch>
                    <a:fillRect b="-54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 Box 51">
                  <a:extLst>
                    <a:ext uri="{FF2B5EF4-FFF2-40B4-BE49-F238E27FC236}">
                      <a16:creationId xmlns:a16="http://schemas.microsoft.com/office/drawing/2014/main" id="{7E2F7E68-406D-4CF2-A81A-2E83DD3721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3202" y="3969635"/>
                  <a:ext cx="1096236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1" name="Text Box 51">
                  <a:extLst>
                    <a:ext uri="{FF2B5EF4-FFF2-40B4-BE49-F238E27FC236}">
                      <a16:creationId xmlns:a16="http://schemas.microsoft.com/office/drawing/2014/main" id="{7E2F7E68-406D-4CF2-A81A-2E83DD3721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3202" y="3969635"/>
                  <a:ext cx="1096236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 Box 51">
                  <a:extLst>
                    <a:ext uri="{FF2B5EF4-FFF2-40B4-BE49-F238E27FC236}">
                      <a16:creationId xmlns:a16="http://schemas.microsoft.com/office/drawing/2014/main" id="{DDF6AF78-45A0-48D7-BE58-A6CBF21DE6F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2395298" y="5384806"/>
                  <a:ext cx="1096236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2" name="Text Box 51">
                  <a:extLst>
                    <a:ext uri="{FF2B5EF4-FFF2-40B4-BE49-F238E27FC236}">
                      <a16:creationId xmlns:a16="http://schemas.microsoft.com/office/drawing/2014/main" id="{DDF6AF78-45A0-48D7-BE58-A6CBF21DE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2395298" y="5384806"/>
                  <a:ext cx="1096236" cy="338554"/>
                </a:xfrm>
                <a:prstGeom prst="rect">
                  <a:avLst/>
                </a:prstGeom>
                <a:blipFill>
                  <a:blip r:embed="rId14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 Box 51">
                  <a:extLst>
                    <a:ext uri="{FF2B5EF4-FFF2-40B4-BE49-F238E27FC236}">
                      <a16:creationId xmlns:a16="http://schemas.microsoft.com/office/drawing/2014/main" id="{7B7F2A6F-17F8-4683-8DE6-F3B17A5F923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1353786" y="5384806"/>
                  <a:ext cx="1112708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𝟎𝟓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3" name="Text Box 51">
                  <a:extLst>
                    <a:ext uri="{FF2B5EF4-FFF2-40B4-BE49-F238E27FC236}">
                      <a16:creationId xmlns:a16="http://schemas.microsoft.com/office/drawing/2014/main" id="{7B7F2A6F-17F8-4683-8DE6-F3B17A5F92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1353786" y="5384806"/>
                  <a:ext cx="1112708" cy="338554"/>
                </a:xfrm>
                <a:prstGeom prst="rect">
                  <a:avLst/>
                </a:prstGeom>
                <a:blipFill>
                  <a:blip r:embed="rId15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 Box 51">
                  <a:extLst>
                    <a:ext uri="{FF2B5EF4-FFF2-40B4-BE49-F238E27FC236}">
                      <a16:creationId xmlns:a16="http://schemas.microsoft.com/office/drawing/2014/main" id="{1A96B3BD-1541-4462-8B14-B2A15450A76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309864" y="5384806"/>
                  <a:ext cx="1112708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𝟎𝟐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4" name="Text Box 51">
                  <a:extLst>
                    <a:ext uri="{FF2B5EF4-FFF2-40B4-BE49-F238E27FC236}">
                      <a16:creationId xmlns:a16="http://schemas.microsoft.com/office/drawing/2014/main" id="{1A96B3BD-1541-4462-8B14-B2A15450A7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309864" y="5384806"/>
                  <a:ext cx="1112708" cy="338554"/>
                </a:xfrm>
                <a:prstGeom prst="rect">
                  <a:avLst/>
                </a:prstGeom>
                <a:blipFill>
                  <a:blip r:embed="rId16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 Box 51">
                  <a:extLst>
                    <a:ext uri="{FF2B5EF4-FFF2-40B4-BE49-F238E27FC236}">
                      <a16:creationId xmlns:a16="http://schemas.microsoft.com/office/drawing/2014/main" id="{D74ADCC7-6120-4DBB-B0FF-2C0BF16B986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45903" y="5384806"/>
                  <a:ext cx="1112708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𝟎𝟑</m:t>
                        </m:r>
                      </m:oMath>
                    </m:oMathPara>
                  </a14:m>
                  <a:endParaRPr lang="en-US" altLang="zh-CN" sz="1600" b="1" i="1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5" name="Text Box 51">
                  <a:extLst>
                    <a:ext uri="{FF2B5EF4-FFF2-40B4-BE49-F238E27FC236}">
                      <a16:creationId xmlns:a16="http://schemas.microsoft.com/office/drawing/2014/main" id="{D74ADCC7-6120-4DBB-B0FF-2C0BF16B98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5903" y="5384806"/>
                  <a:ext cx="1112708" cy="338554"/>
                </a:xfrm>
                <a:prstGeom prst="rect">
                  <a:avLst/>
                </a:prstGeom>
                <a:blipFill>
                  <a:blip r:embed="rId17"/>
                  <a:stretch>
                    <a:fillRect b="-53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9D8A3C2-9B2B-6241-BDA7-DD5E07A3C0EB}"/>
                  </a:ext>
                </a:extLst>
              </p:cNvPr>
              <p:cNvSpPr/>
              <p:nvPr/>
            </p:nvSpPr>
            <p:spPr>
              <a:xfrm>
                <a:off x="552094" y="3938496"/>
                <a:ext cx="628249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5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15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5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1500" b="0" i="1" smtClean="0">
                          <a:latin typeface="Cambria Math" panose="02040503050406030204" pitchFamily="18" charset="0"/>
                        </a:rPr>
                        <m:t>.  </m:t>
                      </m:r>
                    </m:oMath>
                  </m:oMathPara>
                </a14:m>
                <a:endParaRPr lang="en-US" altLang="zh-CN" sz="15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9D8A3C2-9B2B-6241-BDA7-DD5E07A3C0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94" y="3938496"/>
                <a:ext cx="628249" cy="323165"/>
              </a:xfrm>
              <a:prstGeom prst="rect">
                <a:avLst/>
              </a:prstGeom>
              <a:blipFill>
                <a:blip r:embed="rId18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F5251AB-FDCF-9C43-A287-56FC959C99D6}"/>
                  </a:ext>
                </a:extLst>
              </p:cNvPr>
              <p:cNvSpPr/>
              <p:nvPr/>
            </p:nvSpPr>
            <p:spPr>
              <a:xfrm>
                <a:off x="98175" y="4269869"/>
                <a:ext cx="3913674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15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5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1500" b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500" b="0" i="0" smtClean="0">
                          <a:solidFill>
                            <a:srgbClr val="D5A8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1500" b="0" i="0" smtClean="0">
                          <a:solidFill>
                            <a:srgbClr val="D5A8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500" b="0" i="0" smtClean="0">
                          <a:solidFill>
                            <a:srgbClr val="D5A8FF"/>
                          </a:solidFill>
                          <a:latin typeface="Cambria Math" panose="02040503050406030204" pitchFamily="18" charset="0"/>
                        </a:rPr>
                        <m:t>0.2+2</m:t>
                      </m:r>
                      <m:r>
                        <a:rPr lang="zh-CN" altLang="en-US" sz="1500" b="0" i="0" smtClean="0">
                          <a:solidFill>
                            <a:srgbClr val="D5A8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500" b="0" i="0" smtClean="0">
                          <a:solidFill>
                            <a:srgbClr val="D5A8FF"/>
                          </a:solidFill>
                          <a:latin typeface="Cambria Math" panose="02040503050406030204" pitchFamily="18" charset="0"/>
                        </a:rPr>
                        <m:t>0.4+2</m:t>
                      </m:r>
                      <m:r>
                        <a:rPr lang="zh-CN" altLang="en-US" sz="1500" b="0" i="0" smtClean="0">
                          <a:solidFill>
                            <a:srgbClr val="D5A8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500" b="0" i="0" smtClean="0">
                          <a:solidFill>
                            <a:srgbClr val="D5A8FF"/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  <m:r>
                        <a:rPr lang="en-US" altLang="zh-CN" sz="1500" b="0">
                          <a:solidFill>
                            <a:srgbClr val="D5A8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zh-CN" sz="1500" b="0" i="0" dirty="0">
                  <a:solidFill>
                    <a:srgbClr val="D5A8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F5251AB-FDCF-9C43-A287-56FC959C99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5" y="4269869"/>
                <a:ext cx="3913674" cy="3231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37">
            <a:extLst>
              <a:ext uri="{FF2B5EF4-FFF2-40B4-BE49-F238E27FC236}">
                <a16:creationId xmlns:a16="http://schemas.microsoft.com/office/drawing/2014/main" id="{0D52D035-9D33-DD4D-B49F-AC3B74067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57" y="3898900"/>
            <a:ext cx="3951865" cy="1140675"/>
          </a:xfrm>
          <a:prstGeom prst="rect">
            <a:avLst/>
          </a:prstGeom>
          <a:noFill/>
          <a:ln w="9525">
            <a:solidFill>
              <a:srgbClr val="FF0000"/>
            </a:solidFill>
            <a:prstDash val="lgDashDot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3976A6A-57E1-FB45-83B7-4849C2799BEC}"/>
                  </a:ext>
                </a:extLst>
              </p:cNvPr>
              <p:cNvSpPr/>
              <p:nvPr/>
            </p:nvSpPr>
            <p:spPr>
              <a:xfrm>
                <a:off x="963066" y="4716410"/>
                <a:ext cx="3913674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500" b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5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500" b="0" dirty="0"/>
                  <a:t>2</a:t>
                </a: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3976A6A-57E1-FB45-83B7-4849C2799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66" y="4716410"/>
                <a:ext cx="3913674" cy="323165"/>
              </a:xfrm>
              <a:prstGeom prst="rect">
                <a:avLst/>
              </a:prstGeom>
              <a:blipFill>
                <a:blip r:embed="rId20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39C531B-1B97-4443-AC82-ABDCDD8C94C8}"/>
                  </a:ext>
                </a:extLst>
              </p:cNvPr>
              <p:cNvSpPr/>
              <p:nvPr/>
            </p:nvSpPr>
            <p:spPr>
              <a:xfrm>
                <a:off x="854145" y="4469776"/>
                <a:ext cx="3913674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500" b="0" i="0" smtClean="0">
                          <a:solidFill>
                            <a:srgbClr val="19AFF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zh-CN" altLang="en-US" sz="1500" b="0" i="0" smtClean="0">
                          <a:solidFill>
                            <a:srgbClr val="19AFF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500" b="0" i="0" smtClean="0">
                          <a:solidFill>
                            <a:srgbClr val="19AFF0"/>
                          </a:solidFill>
                          <a:latin typeface="Cambria Math" panose="02040503050406030204" pitchFamily="18" charset="0"/>
                        </a:rPr>
                        <m:t>0.1+3</m:t>
                      </m:r>
                      <m:r>
                        <a:rPr lang="zh-CN" altLang="en-US" sz="1500" b="0" i="0" smtClean="0">
                          <a:solidFill>
                            <a:srgbClr val="19AFF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500" b="0" i="0" smtClean="0">
                          <a:solidFill>
                            <a:srgbClr val="19AFF0"/>
                          </a:solidFill>
                          <a:latin typeface="Cambria Math" panose="02040503050406030204" pitchFamily="18" charset="0"/>
                        </a:rPr>
                        <m:t>0.05+3</m:t>
                      </m:r>
                      <m:r>
                        <a:rPr lang="zh-CN" altLang="en-US" sz="1500" b="0" i="0" smtClean="0">
                          <a:solidFill>
                            <a:srgbClr val="19AFF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500" b="0" i="0" smtClean="0">
                          <a:solidFill>
                            <a:srgbClr val="19AFF0"/>
                          </a:solidFill>
                          <a:latin typeface="Cambria Math" panose="02040503050406030204" pitchFamily="18" charset="0"/>
                        </a:rPr>
                        <m:t>0.02+3</m:t>
                      </m:r>
                      <m:r>
                        <a:rPr lang="zh-CN" altLang="en-US" sz="1500" b="0" i="0" smtClean="0">
                          <a:solidFill>
                            <a:srgbClr val="19AFF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500" b="0" i="0" smtClean="0">
                          <a:solidFill>
                            <a:srgbClr val="19AFF0"/>
                          </a:solidFill>
                          <a:latin typeface="Cambria Math" panose="02040503050406030204" pitchFamily="18" charset="0"/>
                        </a:rPr>
                        <m:t>0.03</m:t>
                      </m:r>
                    </m:oMath>
                  </m:oMathPara>
                </a14:m>
                <a:endParaRPr lang="en-US" altLang="zh-CN" sz="1500" b="0" dirty="0"/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39C531B-1B97-4443-AC82-ABDCDD8C9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45" y="4469776"/>
                <a:ext cx="3913674" cy="3231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6443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6868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Sorting in Linear Time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Counting Sort</a:t>
            </a:r>
          </a:p>
          <a:p>
            <a:pPr eaLnBrk="1" hangingPunct="1">
              <a:spcBef>
                <a:spcPts val="5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Randomized Selection Problem 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Problem Definition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First solution: Selection by sorting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A divide-and-conquer algorithm</a:t>
            </a:r>
          </a:p>
          <a:p>
            <a:pPr eaLnBrk="1" hangingPunct="1">
              <a:spcBef>
                <a:spcPts val="5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Optimal Binary Search Tree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Review of Binary Search Tree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Problem Definition</a:t>
            </a:r>
            <a:endParaRPr lang="en-US" altLang="zh-CN" sz="2600" dirty="0">
              <a:solidFill>
                <a:srgbClr val="FF0000"/>
              </a:solidFill>
            </a:endParaRP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A Dynamic Programming Algorithm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9780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899592" y="908050"/>
            <a:ext cx="7344816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2800" dirty="0"/>
              <a:t>Step 1: Space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subproblems</a:t>
            </a:r>
            <a:endParaRPr lang="en-US" altLang="zh-CN" sz="2400" dirty="0"/>
          </a:p>
          <a:p>
            <a:pPr algn="l"/>
            <a:r>
              <a:rPr lang="en-US" altLang="zh-CN" sz="2400" dirty="0"/>
              <a:t>Subproblem: finding an optimal BST containing the keys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i</a:t>
            </a:r>
            <a:r>
              <a:rPr lang="en-US" altLang="zh-CN" sz="2400" i="1" dirty="0"/>
              <a:t> , ...,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j</a:t>
            </a:r>
            <a:r>
              <a:rPr lang="en-US" altLang="zh-CN" sz="2400" i="1" dirty="0"/>
              <a:t> </a:t>
            </a:r>
            <a:r>
              <a:rPr lang="en-US" altLang="zh-CN" sz="2400" dirty="0"/>
              <a:t>, where </a:t>
            </a:r>
            <a:r>
              <a:rPr lang="en-US" altLang="zh-CN" sz="2400" i="1" dirty="0" err="1"/>
              <a:t>i</a:t>
            </a:r>
            <a:r>
              <a:rPr lang="en-US" altLang="zh-CN" sz="2400" i="1" dirty="0"/>
              <a:t> ≥ 1, j ≤ n</a:t>
            </a:r>
            <a:r>
              <a:rPr lang="en-US" altLang="zh-CN" sz="2400" dirty="0"/>
              <a:t>, and </a:t>
            </a:r>
            <a:r>
              <a:rPr lang="en-US" altLang="zh-CN" sz="2400" i="1" dirty="0"/>
              <a:t>j ≥ i-1</a:t>
            </a:r>
            <a:r>
              <a:rPr lang="en-US" altLang="zh-CN" sz="2400" dirty="0"/>
              <a:t>. (when </a:t>
            </a:r>
            <a:r>
              <a:rPr lang="en-US" altLang="zh-CN" sz="2400" i="1" dirty="0"/>
              <a:t>j = i-1</a:t>
            </a:r>
            <a:r>
              <a:rPr lang="en-US" altLang="zh-CN" sz="2400" dirty="0"/>
              <a:t>,  there are no actual keys, we have just the dummy key </a:t>
            </a:r>
            <a:r>
              <a:rPr lang="en-US" altLang="zh-CN" sz="2400" i="1" dirty="0"/>
              <a:t>d</a:t>
            </a:r>
            <a:r>
              <a:rPr lang="en-US" altLang="zh-CN" sz="2400" i="1" baseline="-25000" dirty="0"/>
              <a:t>i-1</a:t>
            </a:r>
            <a:r>
              <a:rPr lang="en-US" altLang="zh-CN" sz="2400" dirty="0"/>
              <a:t> .)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DP Algorithm for 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137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6" name="Group 46">
            <a:extLst>
              <a:ext uri="{FF2B5EF4-FFF2-40B4-BE49-F238E27FC236}">
                <a16:creationId xmlns:a16="http://schemas.microsoft.com/office/drawing/2014/main" id="{1D7C3F3F-B8BE-430D-B7C0-4D2C41790F75}"/>
              </a:ext>
            </a:extLst>
          </p:cNvPr>
          <p:cNvGrpSpPr>
            <a:grpSpLocks/>
          </p:cNvGrpSpPr>
          <p:nvPr/>
        </p:nvGrpSpPr>
        <p:grpSpPr bwMode="auto">
          <a:xfrm>
            <a:off x="5148064" y="4313759"/>
            <a:ext cx="2886075" cy="2382838"/>
            <a:chOff x="3544" y="1926"/>
            <a:chExt cx="1818" cy="1501"/>
          </a:xfrm>
        </p:grpSpPr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73AEE8B0-6595-49E6-8F89-89EE5DDF5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" y="1926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8" name="Oval 12">
              <a:extLst>
                <a:ext uri="{FF2B5EF4-FFF2-40B4-BE49-F238E27FC236}">
                  <a16:creationId xmlns:a16="http://schemas.microsoft.com/office/drawing/2014/main" id="{9E7F3D51-8A93-4C4F-A5AC-1EADD60DF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2" y="2307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..</a:t>
              </a:r>
            </a:p>
          </p:txBody>
        </p:sp>
        <p:sp>
          <p:nvSpPr>
            <p:cNvPr id="10" name="Oval 14">
              <a:extLst>
                <a:ext uri="{FF2B5EF4-FFF2-40B4-BE49-F238E27FC236}">
                  <a16:creationId xmlns:a16="http://schemas.microsoft.com/office/drawing/2014/main" id="{798EC44F-9643-4E76-9D6B-571A6FF6B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4" y="2716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1" name="Rectangle 16">
              <a:extLst>
                <a:ext uri="{FF2B5EF4-FFF2-40B4-BE49-F238E27FC236}">
                  <a16:creationId xmlns:a16="http://schemas.microsoft.com/office/drawing/2014/main" id="{FA08DDAD-E1F6-4407-8C3D-AF124190E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2" y="3143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000" b="1" baseline="-250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Oval 18">
              <a:extLst>
                <a:ext uri="{FF2B5EF4-FFF2-40B4-BE49-F238E27FC236}">
                  <a16:creationId xmlns:a16="http://schemas.microsoft.com/office/drawing/2014/main" id="{93E6DC1A-785D-452B-9762-42CFF08FF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9" y="2307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13" name="Rectangle 19">
              <a:extLst>
                <a:ext uri="{FF2B5EF4-FFF2-40B4-BE49-F238E27FC236}">
                  <a16:creationId xmlns:a16="http://schemas.microsoft.com/office/drawing/2014/main" id="{E9041AFE-A151-4EE5-A700-2F900A7A0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" y="3143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000" b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4" name="Oval 20">
              <a:extLst>
                <a:ext uri="{FF2B5EF4-FFF2-40B4-BE49-F238E27FC236}">
                  <a16:creationId xmlns:a16="http://schemas.microsoft.com/office/drawing/2014/main" id="{91F1285C-A2EB-49BD-A973-6668CB3D0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" y="2716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..</a:t>
              </a:r>
            </a:p>
          </p:txBody>
        </p:sp>
        <p:sp>
          <p:nvSpPr>
            <p:cNvPr id="15" name="Rectangle 22">
              <a:extLst>
                <a:ext uri="{FF2B5EF4-FFF2-40B4-BE49-F238E27FC236}">
                  <a16:creationId xmlns:a16="http://schemas.microsoft.com/office/drawing/2014/main" id="{95CBB34C-2290-437F-9313-B70DA216D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" y="2708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j</a:t>
              </a:r>
              <a:endParaRPr lang="en-US" altLang="zh-CN" sz="2000" b="1" baseline="-250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" name="Line 23">
              <a:extLst>
                <a:ext uri="{FF2B5EF4-FFF2-40B4-BE49-F238E27FC236}">
                  <a16:creationId xmlns:a16="http://schemas.microsoft.com/office/drawing/2014/main" id="{50732376-FBD6-4709-A5B2-24AE10FDFD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2" y="2162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Line 24">
              <a:extLst>
                <a:ext uri="{FF2B5EF4-FFF2-40B4-BE49-F238E27FC236}">
                  <a16:creationId xmlns:a16="http://schemas.microsoft.com/office/drawing/2014/main" id="{66D08BB3-F37F-4353-ABE3-9B219330A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7" y="2162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Line 25">
              <a:extLst>
                <a:ext uri="{FF2B5EF4-FFF2-40B4-BE49-F238E27FC236}">
                  <a16:creationId xmlns:a16="http://schemas.microsoft.com/office/drawing/2014/main" id="{C29758CD-6FB2-4C65-AA0D-FD2163FDD3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7" y="2555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Line 26">
              <a:extLst>
                <a:ext uri="{FF2B5EF4-FFF2-40B4-BE49-F238E27FC236}">
                  <a16:creationId xmlns:a16="http://schemas.microsoft.com/office/drawing/2014/main" id="{C08808B4-6A87-4934-B15D-843B823CB6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1" y="2555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27">
              <a:extLst>
                <a:ext uri="{FF2B5EF4-FFF2-40B4-BE49-F238E27FC236}">
                  <a16:creationId xmlns:a16="http://schemas.microsoft.com/office/drawing/2014/main" id="{8437BC70-0A1C-4C54-8AC0-E5D7179283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4" y="2973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Line 28">
              <a:extLst>
                <a:ext uri="{FF2B5EF4-FFF2-40B4-BE49-F238E27FC236}">
                  <a16:creationId xmlns:a16="http://schemas.microsoft.com/office/drawing/2014/main" id="{0C8FE12B-C316-43F0-A280-8B5F7C86C3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6" y="2973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Line 29">
              <a:extLst>
                <a:ext uri="{FF2B5EF4-FFF2-40B4-BE49-F238E27FC236}">
                  <a16:creationId xmlns:a16="http://schemas.microsoft.com/office/drawing/2014/main" id="{03F4E4B5-9658-4DD6-A21C-03CCCB28B5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3" y="2536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8437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899592" y="908050"/>
            <a:ext cx="7344816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2800" dirty="0"/>
              <a:t>Step 1: Space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subproblems</a:t>
            </a:r>
            <a:endParaRPr lang="en-US" altLang="zh-CN" sz="2400" dirty="0"/>
          </a:p>
          <a:p>
            <a:pPr algn="l"/>
            <a:r>
              <a:rPr lang="en-US" altLang="zh-CN" sz="2400" dirty="0"/>
              <a:t>Subproblem: finding an optimal BST containing the keys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i</a:t>
            </a:r>
            <a:r>
              <a:rPr lang="en-US" altLang="zh-CN" sz="2400" i="1" dirty="0"/>
              <a:t> , ...,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j</a:t>
            </a:r>
            <a:r>
              <a:rPr lang="en-US" altLang="zh-CN" sz="2400" i="1" dirty="0"/>
              <a:t> </a:t>
            </a:r>
            <a:r>
              <a:rPr lang="en-US" altLang="zh-CN" sz="2400" dirty="0"/>
              <a:t>, where </a:t>
            </a:r>
            <a:r>
              <a:rPr lang="en-US" altLang="zh-CN" sz="2400" i="1" dirty="0" err="1"/>
              <a:t>i</a:t>
            </a:r>
            <a:r>
              <a:rPr lang="en-US" altLang="zh-CN" sz="2400" i="1" dirty="0"/>
              <a:t> ≥ 1, j ≤ n</a:t>
            </a:r>
            <a:r>
              <a:rPr lang="en-US" altLang="zh-CN" sz="2400" dirty="0"/>
              <a:t>, and </a:t>
            </a:r>
            <a:r>
              <a:rPr lang="en-US" altLang="zh-CN" sz="2400" i="1" dirty="0"/>
              <a:t>j ≥ i-1</a:t>
            </a:r>
            <a:r>
              <a:rPr lang="en-US" altLang="zh-CN" sz="2400" dirty="0"/>
              <a:t>. (when </a:t>
            </a:r>
            <a:r>
              <a:rPr lang="en-US" altLang="zh-CN" sz="2400" i="1" dirty="0"/>
              <a:t>j = i-1</a:t>
            </a:r>
            <a:r>
              <a:rPr lang="en-US" altLang="zh-CN" sz="2400" dirty="0"/>
              <a:t>,  there are no actual keys, we have just the dummy key </a:t>
            </a:r>
            <a:r>
              <a:rPr lang="en-US" altLang="zh-CN" sz="2400" i="1" dirty="0"/>
              <a:t>d</a:t>
            </a:r>
            <a:r>
              <a:rPr lang="en-US" altLang="zh-CN" sz="2400" i="1" baseline="-25000" dirty="0"/>
              <a:t>i-1</a:t>
            </a:r>
            <a:r>
              <a:rPr lang="en-US" altLang="zh-CN" sz="2400" dirty="0"/>
              <a:t> .)</a:t>
            </a:r>
          </a:p>
          <a:p>
            <a:pPr algn="l"/>
            <a:r>
              <a:rPr lang="en-US" altLang="zh-CN" sz="2400" i="1" dirty="0">
                <a:solidFill>
                  <a:srgbClr val="FF0000"/>
                </a:solidFill>
              </a:rPr>
              <a:t>e[</a:t>
            </a:r>
            <a:r>
              <a:rPr lang="en-US" altLang="zh-CN" sz="2400" i="1" dirty="0" err="1">
                <a:solidFill>
                  <a:srgbClr val="FF0000"/>
                </a:solidFill>
              </a:rPr>
              <a:t>i,j</a:t>
            </a:r>
            <a:r>
              <a:rPr lang="en-US" altLang="zh-CN" sz="2400" i="1" dirty="0">
                <a:solidFill>
                  <a:srgbClr val="FF0000"/>
                </a:solidFill>
              </a:rPr>
              <a:t>]</a:t>
            </a:r>
            <a:r>
              <a:rPr lang="en-US" altLang="zh-CN" sz="2400" i="1" dirty="0"/>
              <a:t>: </a:t>
            </a:r>
            <a:r>
              <a:rPr lang="en-US" altLang="zh-CN" sz="2400" dirty="0"/>
              <a:t>the expected cost of searching an optimal BST containing the keys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i</a:t>
            </a:r>
            <a:r>
              <a:rPr lang="en-US" altLang="zh-CN" sz="2400" i="1" baseline="-25000" dirty="0"/>
              <a:t> </a:t>
            </a:r>
            <a:r>
              <a:rPr lang="en-US" altLang="zh-CN" sz="2400" i="1" dirty="0"/>
              <a:t>, ...,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j</a:t>
            </a:r>
            <a:r>
              <a:rPr lang="en-US" altLang="zh-CN" sz="2400" i="1" dirty="0"/>
              <a:t> </a:t>
            </a:r>
            <a:r>
              <a:rPr lang="en-US" altLang="zh-CN" sz="2400" dirty="0"/>
              <a:t>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DP Algorithm for 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138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6" name="Group 46">
            <a:extLst>
              <a:ext uri="{FF2B5EF4-FFF2-40B4-BE49-F238E27FC236}">
                <a16:creationId xmlns:a16="http://schemas.microsoft.com/office/drawing/2014/main" id="{548CB98B-F3BF-453A-B46C-D699DE0F284C}"/>
              </a:ext>
            </a:extLst>
          </p:cNvPr>
          <p:cNvGrpSpPr>
            <a:grpSpLocks/>
          </p:cNvGrpSpPr>
          <p:nvPr/>
        </p:nvGrpSpPr>
        <p:grpSpPr bwMode="auto">
          <a:xfrm>
            <a:off x="5148064" y="4313759"/>
            <a:ext cx="2886075" cy="2382838"/>
            <a:chOff x="3544" y="1926"/>
            <a:chExt cx="1818" cy="1501"/>
          </a:xfrm>
        </p:grpSpPr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9D32ED7C-2475-411E-8DC8-D2D293A9F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" y="1926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8" name="Oval 12">
              <a:extLst>
                <a:ext uri="{FF2B5EF4-FFF2-40B4-BE49-F238E27FC236}">
                  <a16:creationId xmlns:a16="http://schemas.microsoft.com/office/drawing/2014/main" id="{45E2165C-A745-4C6A-A1FD-52B20E4F3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2" y="2307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..</a:t>
              </a:r>
            </a:p>
          </p:txBody>
        </p:sp>
        <p:sp>
          <p:nvSpPr>
            <p:cNvPr id="10" name="Oval 14">
              <a:extLst>
                <a:ext uri="{FF2B5EF4-FFF2-40B4-BE49-F238E27FC236}">
                  <a16:creationId xmlns:a16="http://schemas.microsoft.com/office/drawing/2014/main" id="{285567BE-8EAC-44EE-AA11-B9E3E8B71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4" y="2716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1" name="Rectangle 16">
              <a:extLst>
                <a:ext uri="{FF2B5EF4-FFF2-40B4-BE49-F238E27FC236}">
                  <a16:creationId xmlns:a16="http://schemas.microsoft.com/office/drawing/2014/main" id="{8DCBEF45-5B7F-48F6-AE1B-85ACD087F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2" y="3143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000" b="1" baseline="-250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Oval 18">
              <a:extLst>
                <a:ext uri="{FF2B5EF4-FFF2-40B4-BE49-F238E27FC236}">
                  <a16:creationId xmlns:a16="http://schemas.microsoft.com/office/drawing/2014/main" id="{79BC7A54-1B56-4655-BA05-7D5F8B32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9" y="2307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13" name="Rectangle 19">
              <a:extLst>
                <a:ext uri="{FF2B5EF4-FFF2-40B4-BE49-F238E27FC236}">
                  <a16:creationId xmlns:a16="http://schemas.microsoft.com/office/drawing/2014/main" id="{AAC6BC49-792D-450F-A217-0B9DF70E4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" y="3143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000" b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4" name="Oval 20">
              <a:extLst>
                <a:ext uri="{FF2B5EF4-FFF2-40B4-BE49-F238E27FC236}">
                  <a16:creationId xmlns:a16="http://schemas.microsoft.com/office/drawing/2014/main" id="{6FC2DFBB-2B6F-4A9D-A40E-6543DD9F9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" y="2716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..</a:t>
              </a:r>
            </a:p>
          </p:txBody>
        </p:sp>
        <p:sp>
          <p:nvSpPr>
            <p:cNvPr id="15" name="Rectangle 22">
              <a:extLst>
                <a:ext uri="{FF2B5EF4-FFF2-40B4-BE49-F238E27FC236}">
                  <a16:creationId xmlns:a16="http://schemas.microsoft.com/office/drawing/2014/main" id="{8FF04E7A-980B-45DE-882B-05AF5B483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" y="2708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j</a:t>
              </a:r>
              <a:endParaRPr lang="en-US" altLang="zh-CN" sz="2000" b="1" baseline="-250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" name="Line 23">
              <a:extLst>
                <a:ext uri="{FF2B5EF4-FFF2-40B4-BE49-F238E27FC236}">
                  <a16:creationId xmlns:a16="http://schemas.microsoft.com/office/drawing/2014/main" id="{16112924-46C3-4DBC-B9A6-347C8AE8CB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2" y="2162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Line 24">
              <a:extLst>
                <a:ext uri="{FF2B5EF4-FFF2-40B4-BE49-F238E27FC236}">
                  <a16:creationId xmlns:a16="http://schemas.microsoft.com/office/drawing/2014/main" id="{69E0407A-E3E6-41D1-9348-2124F52958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7" y="2162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Line 25">
              <a:extLst>
                <a:ext uri="{FF2B5EF4-FFF2-40B4-BE49-F238E27FC236}">
                  <a16:creationId xmlns:a16="http://schemas.microsoft.com/office/drawing/2014/main" id="{17B831F8-80B9-4C8C-BAA0-5398859742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7" y="2555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Line 26">
              <a:extLst>
                <a:ext uri="{FF2B5EF4-FFF2-40B4-BE49-F238E27FC236}">
                  <a16:creationId xmlns:a16="http://schemas.microsoft.com/office/drawing/2014/main" id="{8C7B7051-67AC-4346-ACB8-DCB7B23A7C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1" y="2555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27">
              <a:extLst>
                <a:ext uri="{FF2B5EF4-FFF2-40B4-BE49-F238E27FC236}">
                  <a16:creationId xmlns:a16="http://schemas.microsoft.com/office/drawing/2014/main" id="{42BB54A6-013F-47C7-9A19-B41652AB8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4" y="2973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Line 28">
              <a:extLst>
                <a:ext uri="{FF2B5EF4-FFF2-40B4-BE49-F238E27FC236}">
                  <a16:creationId xmlns:a16="http://schemas.microsoft.com/office/drawing/2014/main" id="{AB8055BC-2FC7-4C9F-8C38-E1449C8FA4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6" y="2973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Line 29">
              <a:extLst>
                <a:ext uri="{FF2B5EF4-FFF2-40B4-BE49-F238E27FC236}">
                  <a16:creationId xmlns:a16="http://schemas.microsoft.com/office/drawing/2014/main" id="{1B094325-DCCF-4E21-A2FB-7B34667B4C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3" y="2536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632460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899592" y="908050"/>
            <a:ext cx="7344816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2800" dirty="0"/>
              <a:t>Step 1: Space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subproblems</a:t>
            </a:r>
            <a:endParaRPr lang="en-US" altLang="zh-CN" sz="2400" dirty="0"/>
          </a:p>
          <a:p>
            <a:pPr algn="l"/>
            <a:r>
              <a:rPr lang="en-US" altLang="zh-CN" sz="2400" dirty="0"/>
              <a:t>Subproblem: finding an optimal BST containing the keys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i</a:t>
            </a:r>
            <a:r>
              <a:rPr lang="en-US" altLang="zh-CN" sz="2400" i="1" dirty="0"/>
              <a:t> , ...,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j</a:t>
            </a:r>
            <a:r>
              <a:rPr lang="en-US" altLang="zh-CN" sz="2400" i="1" dirty="0"/>
              <a:t> </a:t>
            </a:r>
            <a:r>
              <a:rPr lang="en-US" altLang="zh-CN" sz="2400" dirty="0"/>
              <a:t>, where </a:t>
            </a:r>
            <a:r>
              <a:rPr lang="en-US" altLang="zh-CN" sz="2400" i="1" dirty="0" err="1"/>
              <a:t>i</a:t>
            </a:r>
            <a:r>
              <a:rPr lang="en-US" altLang="zh-CN" sz="2400" i="1" dirty="0"/>
              <a:t> ≥ 1, j ≤ n</a:t>
            </a:r>
            <a:r>
              <a:rPr lang="en-US" altLang="zh-CN" sz="2400" dirty="0"/>
              <a:t>, and </a:t>
            </a:r>
            <a:r>
              <a:rPr lang="en-US" altLang="zh-CN" sz="2400" i="1" dirty="0"/>
              <a:t>j ≥ i-1</a:t>
            </a:r>
            <a:r>
              <a:rPr lang="en-US" altLang="zh-CN" sz="2400" dirty="0"/>
              <a:t>. (when </a:t>
            </a:r>
            <a:r>
              <a:rPr lang="en-US" altLang="zh-CN" sz="2400" i="1" dirty="0"/>
              <a:t>j = i-1</a:t>
            </a:r>
            <a:r>
              <a:rPr lang="en-US" altLang="zh-CN" sz="2400" dirty="0"/>
              <a:t>,  there are no actual keys, we have just the dummy key </a:t>
            </a:r>
            <a:r>
              <a:rPr lang="en-US" altLang="zh-CN" sz="2400" i="1" dirty="0"/>
              <a:t>d</a:t>
            </a:r>
            <a:r>
              <a:rPr lang="en-US" altLang="zh-CN" sz="2400" i="1" baseline="-25000" dirty="0"/>
              <a:t>i-1</a:t>
            </a:r>
            <a:r>
              <a:rPr lang="en-US" altLang="zh-CN" sz="2400" dirty="0"/>
              <a:t> .)</a:t>
            </a:r>
          </a:p>
          <a:p>
            <a:pPr algn="l"/>
            <a:r>
              <a:rPr lang="en-US" altLang="zh-CN" sz="2400" i="1" dirty="0">
                <a:solidFill>
                  <a:srgbClr val="FF0000"/>
                </a:solidFill>
              </a:rPr>
              <a:t>e[</a:t>
            </a:r>
            <a:r>
              <a:rPr lang="en-US" altLang="zh-CN" sz="2400" i="1" dirty="0" err="1">
                <a:solidFill>
                  <a:srgbClr val="FF0000"/>
                </a:solidFill>
              </a:rPr>
              <a:t>i,j</a:t>
            </a:r>
            <a:r>
              <a:rPr lang="en-US" altLang="zh-CN" sz="2400" i="1" dirty="0">
                <a:solidFill>
                  <a:srgbClr val="FF0000"/>
                </a:solidFill>
              </a:rPr>
              <a:t>]</a:t>
            </a:r>
            <a:r>
              <a:rPr lang="en-US" altLang="zh-CN" sz="2400" i="1" dirty="0"/>
              <a:t>: </a:t>
            </a:r>
            <a:r>
              <a:rPr lang="en-US" altLang="zh-CN" sz="2400" dirty="0"/>
              <a:t>the expected cost of searching an optimal BST containing the keys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i</a:t>
            </a:r>
            <a:r>
              <a:rPr lang="en-US" altLang="zh-CN" sz="2400" i="1" baseline="-25000" dirty="0"/>
              <a:t> </a:t>
            </a:r>
            <a:r>
              <a:rPr lang="en-US" altLang="zh-CN" sz="2400" i="1" dirty="0"/>
              <a:t>, ...,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j</a:t>
            </a:r>
            <a:r>
              <a:rPr lang="en-US" altLang="zh-CN" sz="2400" i="1" dirty="0"/>
              <a:t> </a:t>
            </a:r>
            <a:r>
              <a:rPr lang="en-US" altLang="zh-CN" sz="2400" dirty="0"/>
              <a:t>.</a:t>
            </a:r>
          </a:p>
          <a:p>
            <a:pPr algn="l"/>
            <a:r>
              <a:rPr lang="en-US" altLang="zh-CN" sz="2400" dirty="0"/>
              <a:t>Ultimately, wish to compute </a:t>
            </a:r>
            <a:r>
              <a:rPr lang="en-US" altLang="zh-CN" sz="2400" i="1" dirty="0">
                <a:solidFill>
                  <a:srgbClr val="FF0000"/>
                </a:solidFill>
              </a:rPr>
              <a:t>e[1, n] </a:t>
            </a:r>
            <a:r>
              <a:rPr lang="en-US" altLang="zh-CN" sz="2400" dirty="0"/>
              <a:t>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DP Algorithm for 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139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6" name="Group 46">
            <a:extLst>
              <a:ext uri="{FF2B5EF4-FFF2-40B4-BE49-F238E27FC236}">
                <a16:creationId xmlns:a16="http://schemas.microsoft.com/office/drawing/2014/main" id="{99B964B5-C9B1-4E82-9CED-A279429E1CB4}"/>
              </a:ext>
            </a:extLst>
          </p:cNvPr>
          <p:cNvGrpSpPr>
            <a:grpSpLocks/>
          </p:cNvGrpSpPr>
          <p:nvPr/>
        </p:nvGrpSpPr>
        <p:grpSpPr bwMode="auto">
          <a:xfrm>
            <a:off x="5148064" y="4313759"/>
            <a:ext cx="2886075" cy="2382838"/>
            <a:chOff x="3544" y="1926"/>
            <a:chExt cx="1818" cy="1501"/>
          </a:xfrm>
        </p:grpSpPr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F92EA8B8-EB53-4165-BCEF-4D9B6EE99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" y="1926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8" name="Oval 12">
              <a:extLst>
                <a:ext uri="{FF2B5EF4-FFF2-40B4-BE49-F238E27FC236}">
                  <a16:creationId xmlns:a16="http://schemas.microsoft.com/office/drawing/2014/main" id="{6977B5E8-8DCE-4CE6-AC7F-94F1065A0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2" y="2307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..</a:t>
              </a:r>
            </a:p>
          </p:txBody>
        </p:sp>
        <p:sp>
          <p:nvSpPr>
            <p:cNvPr id="10" name="Oval 14">
              <a:extLst>
                <a:ext uri="{FF2B5EF4-FFF2-40B4-BE49-F238E27FC236}">
                  <a16:creationId xmlns:a16="http://schemas.microsoft.com/office/drawing/2014/main" id="{AA0CEF23-7CBF-4E14-95E3-C83D90D8D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4" y="2716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1" name="Rectangle 16">
              <a:extLst>
                <a:ext uri="{FF2B5EF4-FFF2-40B4-BE49-F238E27FC236}">
                  <a16:creationId xmlns:a16="http://schemas.microsoft.com/office/drawing/2014/main" id="{D95D7FE2-4DCE-4476-9413-65ACDD0E1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2" y="3143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000" b="1" baseline="-250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Oval 18">
              <a:extLst>
                <a:ext uri="{FF2B5EF4-FFF2-40B4-BE49-F238E27FC236}">
                  <a16:creationId xmlns:a16="http://schemas.microsoft.com/office/drawing/2014/main" id="{02ABDAF4-2F1C-4289-A075-4D382EEE2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9" y="2307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13" name="Rectangle 19">
              <a:extLst>
                <a:ext uri="{FF2B5EF4-FFF2-40B4-BE49-F238E27FC236}">
                  <a16:creationId xmlns:a16="http://schemas.microsoft.com/office/drawing/2014/main" id="{369D70DB-5D10-4B36-A96D-BAC81A19C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" y="3143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000" b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4" name="Oval 20">
              <a:extLst>
                <a:ext uri="{FF2B5EF4-FFF2-40B4-BE49-F238E27FC236}">
                  <a16:creationId xmlns:a16="http://schemas.microsoft.com/office/drawing/2014/main" id="{4D2D1C9A-25B8-4972-9F93-420205693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" y="2716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..</a:t>
              </a:r>
            </a:p>
          </p:txBody>
        </p:sp>
        <p:sp>
          <p:nvSpPr>
            <p:cNvPr id="15" name="Rectangle 22">
              <a:extLst>
                <a:ext uri="{FF2B5EF4-FFF2-40B4-BE49-F238E27FC236}">
                  <a16:creationId xmlns:a16="http://schemas.microsoft.com/office/drawing/2014/main" id="{917ABD0C-7671-4AC3-AF9B-4D27F5DE4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" y="2708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j</a:t>
              </a:r>
              <a:endParaRPr lang="en-US" altLang="zh-CN" sz="2000" b="1" baseline="-250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" name="Line 23">
              <a:extLst>
                <a:ext uri="{FF2B5EF4-FFF2-40B4-BE49-F238E27FC236}">
                  <a16:creationId xmlns:a16="http://schemas.microsoft.com/office/drawing/2014/main" id="{83024345-076C-47AA-8AC9-544C9875F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2" y="2162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Line 24">
              <a:extLst>
                <a:ext uri="{FF2B5EF4-FFF2-40B4-BE49-F238E27FC236}">
                  <a16:creationId xmlns:a16="http://schemas.microsoft.com/office/drawing/2014/main" id="{E51298CC-48B2-440B-BB7C-FDED806818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7" y="2162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Line 25">
              <a:extLst>
                <a:ext uri="{FF2B5EF4-FFF2-40B4-BE49-F238E27FC236}">
                  <a16:creationId xmlns:a16="http://schemas.microsoft.com/office/drawing/2014/main" id="{C4992982-83C2-408E-B260-E5FA90B9E8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7" y="2555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Line 26">
              <a:extLst>
                <a:ext uri="{FF2B5EF4-FFF2-40B4-BE49-F238E27FC236}">
                  <a16:creationId xmlns:a16="http://schemas.microsoft.com/office/drawing/2014/main" id="{028F15B3-436C-4921-A5D2-A69C3A9DF4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1" y="2555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27">
              <a:extLst>
                <a:ext uri="{FF2B5EF4-FFF2-40B4-BE49-F238E27FC236}">
                  <a16:creationId xmlns:a16="http://schemas.microsoft.com/office/drawing/2014/main" id="{CA9EC2CB-C2B7-4313-85F5-B6D31651D9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4" y="2973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Line 28">
              <a:extLst>
                <a:ext uri="{FF2B5EF4-FFF2-40B4-BE49-F238E27FC236}">
                  <a16:creationId xmlns:a16="http://schemas.microsoft.com/office/drawing/2014/main" id="{7D8AB3C4-8685-4C20-A752-CF516AF0FB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6" y="2973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Line 29">
              <a:extLst>
                <a:ext uri="{FF2B5EF4-FFF2-40B4-BE49-F238E27FC236}">
                  <a16:creationId xmlns:a16="http://schemas.microsoft.com/office/drawing/2014/main" id="{463B7F58-6FBE-499D-9C96-CEFC921EC9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3" y="2536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1939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algn="just" eaLnBrk="1" hangingPunct="1">
              <a:buNone/>
            </a:pPr>
            <a:r>
              <a:rPr lang="en-US" altLang="zh-CN" sz="2800" dirty="0"/>
              <a:t>Are there sorting algorithms which are not based on comparisons? Do they beat the Ω(n log n) lower bound?</a:t>
            </a:r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Can we do better?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29611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899592" y="908050"/>
            <a:ext cx="7344816" cy="504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2800" dirty="0"/>
              <a:t>Step 1: Space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subproblems</a:t>
            </a:r>
            <a:endParaRPr lang="en-US" altLang="zh-CN" sz="2400" dirty="0"/>
          </a:p>
          <a:p>
            <a:pPr algn="l"/>
            <a:r>
              <a:rPr lang="en-US" altLang="zh-CN" sz="2400" dirty="0"/>
              <a:t>Subproblem: finding an optimal BST containing the keys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i</a:t>
            </a:r>
            <a:r>
              <a:rPr lang="en-US" altLang="zh-CN" sz="2400" i="1" dirty="0"/>
              <a:t> , ...,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j</a:t>
            </a:r>
            <a:r>
              <a:rPr lang="en-US" altLang="zh-CN" sz="2400" i="1" dirty="0"/>
              <a:t> </a:t>
            </a:r>
            <a:r>
              <a:rPr lang="en-US" altLang="zh-CN" sz="2400" dirty="0"/>
              <a:t>, where </a:t>
            </a:r>
            <a:r>
              <a:rPr lang="en-US" altLang="zh-CN" sz="2400" i="1" dirty="0" err="1"/>
              <a:t>i</a:t>
            </a:r>
            <a:r>
              <a:rPr lang="en-US" altLang="zh-CN" sz="2400" i="1" dirty="0"/>
              <a:t> ≥ 1, j ≤ n</a:t>
            </a:r>
            <a:r>
              <a:rPr lang="en-US" altLang="zh-CN" sz="2400" dirty="0"/>
              <a:t>, and </a:t>
            </a:r>
            <a:r>
              <a:rPr lang="en-US" altLang="zh-CN" sz="2400" i="1" dirty="0"/>
              <a:t>j ≥ i-1</a:t>
            </a:r>
            <a:r>
              <a:rPr lang="en-US" altLang="zh-CN" sz="2400" dirty="0"/>
              <a:t>. (when </a:t>
            </a:r>
            <a:r>
              <a:rPr lang="en-US" altLang="zh-CN" sz="2400" i="1" dirty="0"/>
              <a:t>j = i-1</a:t>
            </a:r>
            <a:r>
              <a:rPr lang="en-US" altLang="zh-CN" sz="2400" dirty="0"/>
              <a:t>,  there are no actual keys, we have just the dummy key </a:t>
            </a:r>
            <a:r>
              <a:rPr lang="en-US" altLang="zh-CN" sz="2400" i="1" dirty="0"/>
              <a:t>d</a:t>
            </a:r>
            <a:r>
              <a:rPr lang="en-US" altLang="zh-CN" sz="2400" i="1" baseline="-25000" dirty="0"/>
              <a:t>i-1</a:t>
            </a:r>
            <a:r>
              <a:rPr lang="en-US" altLang="zh-CN" sz="2400" dirty="0"/>
              <a:t> .)</a:t>
            </a:r>
          </a:p>
          <a:p>
            <a:pPr algn="l"/>
            <a:r>
              <a:rPr lang="en-US" altLang="zh-CN" sz="2400" i="1" dirty="0">
                <a:solidFill>
                  <a:srgbClr val="FF0000"/>
                </a:solidFill>
              </a:rPr>
              <a:t>e[</a:t>
            </a:r>
            <a:r>
              <a:rPr lang="en-US" altLang="zh-CN" sz="2400" i="1" dirty="0" err="1">
                <a:solidFill>
                  <a:srgbClr val="FF0000"/>
                </a:solidFill>
              </a:rPr>
              <a:t>i,j</a:t>
            </a:r>
            <a:r>
              <a:rPr lang="en-US" altLang="zh-CN" sz="2400" i="1" dirty="0">
                <a:solidFill>
                  <a:srgbClr val="FF0000"/>
                </a:solidFill>
              </a:rPr>
              <a:t>]</a:t>
            </a:r>
            <a:r>
              <a:rPr lang="en-US" altLang="zh-CN" sz="2400" i="1" dirty="0"/>
              <a:t>: </a:t>
            </a:r>
            <a:r>
              <a:rPr lang="en-US" altLang="zh-CN" sz="2400" dirty="0"/>
              <a:t>the expected cost of searching an optimal BST containing the keys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i</a:t>
            </a:r>
            <a:r>
              <a:rPr lang="en-US" altLang="zh-CN" sz="2400" i="1" baseline="-25000" dirty="0"/>
              <a:t> </a:t>
            </a:r>
            <a:r>
              <a:rPr lang="en-US" altLang="zh-CN" sz="2400" i="1" dirty="0"/>
              <a:t>, ...,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j</a:t>
            </a:r>
            <a:r>
              <a:rPr lang="en-US" altLang="zh-CN" sz="2400" i="1" dirty="0"/>
              <a:t> </a:t>
            </a:r>
            <a:r>
              <a:rPr lang="en-US" altLang="zh-CN" sz="2400" dirty="0"/>
              <a:t>.</a:t>
            </a:r>
          </a:p>
          <a:p>
            <a:pPr algn="l"/>
            <a:r>
              <a:rPr lang="en-US" altLang="zh-CN" sz="2400" dirty="0"/>
              <a:t>Ultimately, wish to compute </a:t>
            </a:r>
            <a:r>
              <a:rPr lang="en-US" altLang="zh-CN" sz="2400" i="1" dirty="0">
                <a:solidFill>
                  <a:srgbClr val="FF0000"/>
                </a:solidFill>
              </a:rPr>
              <a:t>e[1, n] </a:t>
            </a:r>
            <a:r>
              <a:rPr lang="en-US" altLang="zh-CN" sz="2400" dirty="0"/>
              <a:t>.</a:t>
            </a:r>
          </a:p>
          <a:p>
            <a:pPr algn="l"/>
            <a:r>
              <a:rPr lang="en-US" altLang="zh-CN" sz="2400" dirty="0">
                <a:solidFill>
                  <a:srgbClr val="FF0000"/>
                </a:solidFill>
              </a:rPr>
              <a:t>Boundary cases:</a:t>
            </a:r>
          </a:p>
          <a:p>
            <a:pPr lvl="1"/>
            <a:r>
              <a:rPr lang="en-US" altLang="zh-CN" sz="2000" dirty="0"/>
              <a:t>When </a:t>
            </a:r>
            <a:r>
              <a:rPr lang="en-US" altLang="zh-CN" sz="2000" i="1" dirty="0"/>
              <a:t>j=i-1</a:t>
            </a:r>
            <a:r>
              <a:rPr lang="en-US" altLang="zh-CN" sz="2000" dirty="0"/>
              <a:t>, the tree has only one leaf </a:t>
            </a:r>
            <a:r>
              <a:rPr lang="en-US" altLang="zh-CN" sz="2000" i="1" dirty="0"/>
              <a:t>d</a:t>
            </a:r>
            <a:r>
              <a:rPr lang="en-US" altLang="zh-CN" sz="2000" i="1" baseline="-25000" dirty="0"/>
              <a:t>i-1</a:t>
            </a:r>
            <a:r>
              <a:rPr lang="en-US" altLang="zh-CN" sz="2000" dirty="0"/>
              <a:t> </a:t>
            </a:r>
            <a:r>
              <a:rPr lang="en-US" altLang="zh-CN" sz="2000" baseline="-25000" dirty="0"/>
              <a:t>, </a:t>
            </a:r>
          </a:p>
          <a:p>
            <a:pPr lvl="1"/>
            <a:r>
              <a:rPr lang="en-US" altLang="zh-CN" sz="2000" i="1" dirty="0"/>
              <a:t>e[</a:t>
            </a:r>
            <a:r>
              <a:rPr lang="en-US" altLang="zh-CN" sz="2000" i="1" dirty="0" err="1"/>
              <a:t>i</a:t>
            </a:r>
            <a:r>
              <a:rPr lang="en-US" altLang="zh-CN" sz="2000" i="1" dirty="0"/>
              <a:t>, i-1] </a:t>
            </a:r>
            <a:r>
              <a:rPr lang="en-US" altLang="zh-CN" sz="2000" dirty="0"/>
              <a:t>= </a:t>
            </a:r>
            <a:r>
              <a:rPr lang="en-US" altLang="zh-CN" sz="2000" i="1" dirty="0"/>
              <a:t>q</a:t>
            </a:r>
            <a:r>
              <a:rPr lang="en-US" altLang="zh-CN" sz="2000" i="1" baseline="-25000" dirty="0"/>
              <a:t>i-1</a:t>
            </a:r>
            <a:r>
              <a:rPr lang="en-US" altLang="zh-CN" sz="2000" dirty="0"/>
              <a:t> 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DP Algorithm for 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140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6" name="Group 46">
            <a:extLst>
              <a:ext uri="{FF2B5EF4-FFF2-40B4-BE49-F238E27FC236}">
                <a16:creationId xmlns:a16="http://schemas.microsoft.com/office/drawing/2014/main" id="{C1D64D00-5A84-4ECB-BB28-3348D93803AE}"/>
              </a:ext>
            </a:extLst>
          </p:cNvPr>
          <p:cNvGrpSpPr>
            <a:grpSpLocks/>
          </p:cNvGrpSpPr>
          <p:nvPr/>
        </p:nvGrpSpPr>
        <p:grpSpPr bwMode="auto">
          <a:xfrm>
            <a:off x="5148064" y="4313759"/>
            <a:ext cx="2886075" cy="2382838"/>
            <a:chOff x="3544" y="1926"/>
            <a:chExt cx="1818" cy="1501"/>
          </a:xfrm>
        </p:grpSpPr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0AF54067-AD40-4575-B031-0D778CEA6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" y="1926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8" name="Oval 12">
              <a:extLst>
                <a:ext uri="{FF2B5EF4-FFF2-40B4-BE49-F238E27FC236}">
                  <a16:creationId xmlns:a16="http://schemas.microsoft.com/office/drawing/2014/main" id="{52760E4B-254D-4103-B6E5-733179557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2" y="2307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..</a:t>
              </a:r>
            </a:p>
          </p:txBody>
        </p:sp>
        <p:sp>
          <p:nvSpPr>
            <p:cNvPr id="10" name="Oval 14">
              <a:extLst>
                <a:ext uri="{FF2B5EF4-FFF2-40B4-BE49-F238E27FC236}">
                  <a16:creationId xmlns:a16="http://schemas.microsoft.com/office/drawing/2014/main" id="{84A6C817-9CB2-45B2-84D5-33C138B01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4" y="2716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1" name="Rectangle 16">
              <a:extLst>
                <a:ext uri="{FF2B5EF4-FFF2-40B4-BE49-F238E27FC236}">
                  <a16:creationId xmlns:a16="http://schemas.microsoft.com/office/drawing/2014/main" id="{5CD727E3-FE78-478D-B381-F2F174BA8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2" y="3143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000" b="1" baseline="-250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Oval 18">
              <a:extLst>
                <a:ext uri="{FF2B5EF4-FFF2-40B4-BE49-F238E27FC236}">
                  <a16:creationId xmlns:a16="http://schemas.microsoft.com/office/drawing/2014/main" id="{0EF54202-B3AB-4D7A-88B2-DBF43FF2B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9" y="2307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13" name="Rectangle 19">
              <a:extLst>
                <a:ext uri="{FF2B5EF4-FFF2-40B4-BE49-F238E27FC236}">
                  <a16:creationId xmlns:a16="http://schemas.microsoft.com/office/drawing/2014/main" id="{F47904D3-AD5D-40BB-8CA7-D760EEB98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" y="3143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000" b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4" name="Oval 20">
              <a:extLst>
                <a:ext uri="{FF2B5EF4-FFF2-40B4-BE49-F238E27FC236}">
                  <a16:creationId xmlns:a16="http://schemas.microsoft.com/office/drawing/2014/main" id="{93D7D442-1070-4AFB-906E-555F78F2D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" y="2716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..</a:t>
              </a:r>
            </a:p>
          </p:txBody>
        </p:sp>
        <p:sp>
          <p:nvSpPr>
            <p:cNvPr id="15" name="Rectangle 22">
              <a:extLst>
                <a:ext uri="{FF2B5EF4-FFF2-40B4-BE49-F238E27FC236}">
                  <a16:creationId xmlns:a16="http://schemas.microsoft.com/office/drawing/2014/main" id="{14AEE200-9F10-4217-8EFF-57A87D3F2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" y="2708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j</a:t>
              </a:r>
              <a:endParaRPr lang="en-US" altLang="zh-CN" sz="2000" b="1" baseline="-250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" name="Line 23">
              <a:extLst>
                <a:ext uri="{FF2B5EF4-FFF2-40B4-BE49-F238E27FC236}">
                  <a16:creationId xmlns:a16="http://schemas.microsoft.com/office/drawing/2014/main" id="{22735D7C-EB64-416B-A5E3-4ED59C3693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2" y="2162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Line 24">
              <a:extLst>
                <a:ext uri="{FF2B5EF4-FFF2-40B4-BE49-F238E27FC236}">
                  <a16:creationId xmlns:a16="http://schemas.microsoft.com/office/drawing/2014/main" id="{8FED3F24-7FE5-4973-9479-610DFA1C6E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7" y="2162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Line 25">
              <a:extLst>
                <a:ext uri="{FF2B5EF4-FFF2-40B4-BE49-F238E27FC236}">
                  <a16:creationId xmlns:a16="http://schemas.microsoft.com/office/drawing/2014/main" id="{9D89CD87-7DDE-4C6F-94FF-B4BADCAE12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7" y="2555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Line 26">
              <a:extLst>
                <a:ext uri="{FF2B5EF4-FFF2-40B4-BE49-F238E27FC236}">
                  <a16:creationId xmlns:a16="http://schemas.microsoft.com/office/drawing/2014/main" id="{34E59AD2-35A9-4E0C-92D1-511F9D031F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1" y="2555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27">
              <a:extLst>
                <a:ext uri="{FF2B5EF4-FFF2-40B4-BE49-F238E27FC236}">
                  <a16:creationId xmlns:a16="http://schemas.microsoft.com/office/drawing/2014/main" id="{62C4F575-2CAF-4B4D-8773-E7A361ED45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4" y="2973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Line 28">
              <a:extLst>
                <a:ext uri="{FF2B5EF4-FFF2-40B4-BE49-F238E27FC236}">
                  <a16:creationId xmlns:a16="http://schemas.microsoft.com/office/drawing/2014/main" id="{49E5BB49-1944-4C15-9708-F2A193C70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6" y="2973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Line 29">
              <a:extLst>
                <a:ext uri="{FF2B5EF4-FFF2-40B4-BE49-F238E27FC236}">
                  <a16:creationId xmlns:a16="http://schemas.microsoft.com/office/drawing/2014/main" id="{F0BD9CC5-FF36-4DD5-AE4C-8C9FDE2D80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3" y="2536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62052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755576" y="908049"/>
            <a:ext cx="7632848" cy="818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Step 2: Relating the value of a problem and those of </a:t>
            </a:r>
          </a:p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its subproblems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628402"/>
            <a:ext cx="8229600" cy="5761038"/>
          </a:xfrm>
        </p:spPr>
        <p:txBody>
          <a:bodyPr/>
          <a:lstStyle/>
          <a:p>
            <a:pPr algn="l"/>
            <a:r>
              <a:rPr lang="en-US" altLang="zh-CN" sz="2400" dirty="0"/>
              <a:t>When </a:t>
            </a:r>
            <a:r>
              <a:rPr lang="en-US" altLang="zh-CN" sz="2400" i="1" dirty="0"/>
              <a:t>j ≥ </a:t>
            </a:r>
            <a:r>
              <a:rPr lang="en-US" altLang="zh-CN" sz="2400" i="1" dirty="0" err="1"/>
              <a:t>i</a:t>
            </a:r>
            <a:r>
              <a:rPr lang="en-US" altLang="zh-CN" sz="2400" dirty="0"/>
              <a:t>, select a root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r</a:t>
            </a:r>
            <a:r>
              <a:rPr lang="en-US" altLang="zh-CN" sz="2400" dirty="0"/>
              <a:t> from among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i</a:t>
            </a:r>
            <a:r>
              <a:rPr lang="en-US" altLang="zh-CN" sz="2400" i="1" dirty="0"/>
              <a:t> , ...,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j</a:t>
            </a:r>
            <a:r>
              <a:rPr lang="en-US" altLang="zh-CN" sz="2400" i="1" dirty="0"/>
              <a:t> </a:t>
            </a:r>
            <a:r>
              <a:rPr lang="en-US" altLang="zh-CN" sz="2400" dirty="0"/>
              <a:t>,</a:t>
            </a:r>
          </a:p>
          <a:p>
            <a:pPr lvl="1" algn="l"/>
            <a:r>
              <a:rPr lang="en-US" altLang="zh-CN" sz="2400" dirty="0"/>
              <a:t>make an optimal BST with keys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i</a:t>
            </a:r>
            <a:r>
              <a:rPr lang="en-US" altLang="zh-CN" sz="2400" i="1" dirty="0"/>
              <a:t> , ..., k</a:t>
            </a:r>
            <a:r>
              <a:rPr lang="en-US" altLang="zh-CN" sz="2400" i="1" baseline="-25000" dirty="0"/>
              <a:t>r-1</a:t>
            </a:r>
            <a:r>
              <a:rPr lang="en-US" altLang="zh-CN" sz="2400" i="1" dirty="0"/>
              <a:t> </a:t>
            </a:r>
            <a:r>
              <a:rPr lang="en-US" altLang="zh-CN" sz="2400" dirty="0"/>
              <a:t>its left subtree</a:t>
            </a:r>
          </a:p>
          <a:p>
            <a:pPr lvl="1" algn="l"/>
            <a:r>
              <a:rPr lang="en-US" altLang="zh-CN" sz="2400" dirty="0"/>
              <a:t>and an optimal BST with keys </a:t>
            </a:r>
            <a:r>
              <a:rPr lang="en-US" altLang="zh-CN" sz="2400" i="1" dirty="0"/>
              <a:t>k</a:t>
            </a:r>
            <a:r>
              <a:rPr lang="en-US" altLang="zh-CN" sz="2400" i="1" baseline="-25000" dirty="0"/>
              <a:t>r+1</a:t>
            </a:r>
            <a:r>
              <a:rPr lang="en-US" altLang="zh-CN" sz="2400" i="1" dirty="0"/>
              <a:t> , ...,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j</a:t>
            </a:r>
            <a:r>
              <a:rPr lang="en-US" altLang="zh-CN" sz="2400" i="1" dirty="0"/>
              <a:t> </a:t>
            </a:r>
            <a:r>
              <a:rPr lang="en-US" altLang="zh-CN" sz="2400" dirty="0"/>
              <a:t>its right subtree.</a:t>
            </a:r>
          </a:p>
          <a:p>
            <a:pPr algn="l"/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DP Algorithm for 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141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23" name="Group 21"/>
          <p:cNvGrpSpPr>
            <a:grpSpLocks/>
          </p:cNvGrpSpPr>
          <p:nvPr/>
        </p:nvGrpSpPr>
        <p:grpSpPr bwMode="auto">
          <a:xfrm>
            <a:off x="5301338" y="4221360"/>
            <a:ext cx="2895600" cy="1709738"/>
            <a:chOff x="3628" y="576"/>
            <a:chExt cx="1824" cy="1077"/>
          </a:xfrm>
        </p:grpSpPr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4433" y="576"/>
              <a:ext cx="256" cy="256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2000" b="1" i="1" baseline="-25000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2000" b="1" i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auto">
            <a:xfrm>
              <a:off x="3915" y="986"/>
              <a:ext cx="256" cy="256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..</a:t>
              </a:r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3628" y="1397"/>
              <a:ext cx="256" cy="256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4177" y="1397"/>
              <a:ext cx="256" cy="256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000" b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4650" y="807"/>
              <a:ext cx="330" cy="1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 flipH="1">
              <a:off x="4130" y="807"/>
              <a:ext cx="338" cy="1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>
              <a:off x="4132" y="1229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 flipH="1">
              <a:off x="3804" y="1229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" name="Oval 30"/>
            <p:cNvSpPr>
              <a:spLocks noChangeArrowheads="1"/>
            </p:cNvSpPr>
            <p:nvPr/>
          </p:nvSpPr>
          <p:spPr bwMode="auto">
            <a:xfrm>
              <a:off x="4916" y="986"/>
              <a:ext cx="256" cy="256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..</a:t>
              </a:r>
            </a:p>
          </p:txBody>
        </p:sp>
        <p:sp>
          <p:nvSpPr>
            <p:cNvPr id="33" name="Oval 31"/>
            <p:cNvSpPr>
              <a:spLocks noChangeArrowheads="1"/>
            </p:cNvSpPr>
            <p:nvPr/>
          </p:nvSpPr>
          <p:spPr bwMode="auto">
            <a:xfrm>
              <a:off x="4647" y="1397"/>
              <a:ext cx="256" cy="256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000" b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+1</a:t>
              </a:r>
            </a:p>
          </p:txBody>
        </p:sp>
        <p:sp>
          <p:nvSpPr>
            <p:cNvPr id="34" name="Oval 32"/>
            <p:cNvSpPr>
              <a:spLocks noChangeArrowheads="1"/>
            </p:cNvSpPr>
            <p:nvPr/>
          </p:nvSpPr>
          <p:spPr bwMode="auto">
            <a:xfrm>
              <a:off x="5196" y="1397"/>
              <a:ext cx="256" cy="256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20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j</a:t>
              </a:r>
              <a:endParaRPr lang="en-US" altLang="zh-CN" sz="2000" b="1" baseline="-250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5142" y="1229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 flipH="1">
              <a:off x="4805" y="1229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47062" y="4800227"/>
            <a:ext cx="3267906" cy="423175"/>
            <a:chOff x="898370" y="5362772"/>
            <a:chExt cx="3267906" cy="423175"/>
          </a:xfrm>
        </p:grpSpPr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2331279" y="5362772"/>
              <a:ext cx="406400" cy="406400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2000" b="1" i="1" baseline="-25000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2000" b="1" i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" name="Oval 37"/>
            <p:cNvSpPr>
              <a:spLocks noChangeArrowheads="1"/>
            </p:cNvSpPr>
            <p:nvPr/>
          </p:nvSpPr>
          <p:spPr bwMode="auto">
            <a:xfrm>
              <a:off x="1373381" y="5379547"/>
              <a:ext cx="406400" cy="406400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..</a:t>
              </a:r>
            </a:p>
          </p:txBody>
        </p:sp>
        <p:sp>
          <p:nvSpPr>
            <p:cNvPr id="40" name="Oval 40"/>
            <p:cNvSpPr>
              <a:spLocks noChangeArrowheads="1"/>
            </p:cNvSpPr>
            <p:nvPr/>
          </p:nvSpPr>
          <p:spPr bwMode="auto">
            <a:xfrm>
              <a:off x="3759876" y="5367141"/>
              <a:ext cx="406400" cy="406400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2000" b="1" i="1" baseline="-25000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j</a:t>
              </a:r>
              <a:endPara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" name="Oval 36"/>
            <p:cNvSpPr>
              <a:spLocks noChangeArrowheads="1"/>
            </p:cNvSpPr>
            <p:nvPr/>
          </p:nvSpPr>
          <p:spPr bwMode="auto">
            <a:xfrm>
              <a:off x="2813216" y="5362772"/>
              <a:ext cx="406400" cy="406400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20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r+1</a:t>
              </a:r>
            </a:p>
          </p:txBody>
        </p:sp>
        <p:sp>
          <p:nvSpPr>
            <p:cNvPr id="42" name="Oval 38"/>
            <p:cNvSpPr>
              <a:spLocks noChangeArrowheads="1"/>
            </p:cNvSpPr>
            <p:nvPr/>
          </p:nvSpPr>
          <p:spPr bwMode="auto">
            <a:xfrm>
              <a:off x="898370" y="5374368"/>
              <a:ext cx="406400" cy="406400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2000" b="1" i="1" baseline="-25000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000" b="1" i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" name="Oval 36"/>
            <p:cNvSpPr>
              <a:spLocks noChangeArrowheads="1"/>
            </p:cNvSpPr>
            <p:nvPr/>
          </p:nvSpPr>
          <p:spPr bwMode="auto">
            <a:xfrm>
              <a:off x="1854787" y="5374368"/>
              <a:ext cx="406400" cy="406400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20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r-1</a:t>
              </a:r>
            </a:p>
          </p:txBody>
        </p:sp>
        <p:sp>
          <p:nvSpPr>
            <p:cNvPr id="44" name="Oval 37"/>
            <p:cNvSpPr>
              <a:spLocks noChangeArrowheads="1"/>
            </p:cNvSpPr>
            <p:nvPr/>
          </p:nvSpPr>
          <p:spPr bwMode="auto">
            <a:xfrm>
              <a:off x="3289063" y="5374368"/>
              <a:ext cx="406400" cy="406400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350583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4386"/>
            <a:ext cx="8229600" cy="5761038"/>
          </a:xfrm>
        </p:spPr>
        <p:txBody>
          <a:bodyPr/>
          <a:lstStyle/>
          <a:p>
            <a:pPr algn="l"/>
            <a:endParaRPr lang="en-US" altLang="zh-CN" sz="2400" dirty="0"/>
          </a:p>
          <a:p>
            <a:pPr algn="l"/>
            <a:r>
              <a:rPr lang="en-US" altLang="zh-CN" sz="2400" dirty="0"/>
              <a:t>What happens to the expected search cost of a subtree when it becomes a subtree of a node?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DP Algorithm for 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142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43" name="Group 5">
            <a:extLst>
              <a:ext uri="{FF2B5EF4-FFF2-40B4-BE49-F238E27FC236}">
                <a16:creationId xmlns:a16="http://schemas.microsoft.com/office/drawing/2014/main" id="{809BA804-563B-4461-B197-E278503F3AEF}"/>
              </a:ext>
            </a:extLst>
          </p:cNvPr>
          <p:cNvGrpSpPr>
            <a:grpSpLocks/>
          </p:cNvGrpSpPr>
          <p:nvPr/>
        </p:nvGrpSpPr>
        <p:grpSpPr bwMode="auto">
          <a:xfrm>
            <a:off x="966580" y="3341018"/>
            <a:ext cx="1819275" cy="1397000"/>
            <a:chOff x="1424" y="2923"/>
            <a:chExt cx="1458" cy="1120"/>
          </a:xfrm>
        </p:grpSpPr>
        <p:sp>
          <p:nvSpPr>
            <p:cNvPr id="44" name="Oval 6">
              <a:extLst>
                <a:ext uri="{FF2B5EF4-FFF2-40B4-BE49-F238E27FC236}">
                  <a16:creationId xmlns:a16="http://schemas.microsoft.com/office/drawing/2014/main" id="{D92A4549-BC0D-40AF-B4BC-6759E2FE6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2" y="2923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..</a:t>
              </a:r>
            </a:p>
          </p:txBody>
        </p:sp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1A6F1E2E-1F0B-407D-A093-7205CDD3F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3332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16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45F737BB-B817-472C-8246-43989701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2" y="3759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600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m</a:t>
              </a:r>
              <a:endParaRPr lang="en-US" altLang="zh-CN" sz="1600" b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03EF6389-005D-4DE6-A3E5-94B05DDA9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4" y="3759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6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m</a:t>
              </a:r>
              <a:r>
                <a:rPr lang="en-US" altLang="zh-CN" sz="1600" b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48" name="Oval 10">
              <a:extLst>
                <a:ext uri="{FF2B5EF4-FFF2-40B4-BE49-F238E27FC236}">
                  <a16:creationId xmlns:a16="http://schemas.microsoft.com/office/drawing/2014/main" id="{25DB94E4-B2A2-44D9-A295-08361B6FE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1" y="3332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16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sz="1600" b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A84A868B-2E75-44C0-B74C-522BDE1AB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8" y="3756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6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sz="1600" b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Line 12">
              <a:extLst>
                <a:ext uri="{FF2B5EF4-FFF2-40B4-BE49-F238E27FC236}">
                  <a16:creationId xmlns:a16="http://schemas.microsoft.com/office/drawing/2014/main" id="{2A4DC136-84ED-42A9-93BA-10BC3F0550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7" y="3171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" name="Line 13">
              <a:extLst>
                <a:ext uri="{FF2B5EF4-FFF2-40B4-BE49-F238E27FC236}">
                  <a16:creationId xmlns:a16="http://schemas.microsoft.com/office/drawing/2014/main" id="{ABC5E4EF-8DA4-4581-A611-FF6645276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11" y="3171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" name="Line 14">
              <a:extLst>
                <a:ext uri="{FF2B5EF4-FFF2-40B4-BE49-F238E27FC236}">
                  <a16:creationId xmlns:a16="http://schemas.microsoft.com/office/drawing/2014/main" id="{07189513-B0EA-43E6-8F29-D9ED765A2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4" y="3589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3" name="Line 15">
              <a:extLst>
                <a:ext uri="{FF2B5EF4-FFF2-40B4-BE49-F238E27FC236}">
                  <a16:creationId xmlns:a16="http://schemas.microsoft.com/office/drawing/2014/main" id="{45F9FC4A-BB6F-4165-B738-B6C734DFEB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46" y="3589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" name="Line 16">
              <a:extLst>
                <a:ext uri="{FF2B5EF4-FFF2-40B4-BE49-F238E27FC236}">
                  <a16:creationId xmlns:a16="http://schemas.microsoft.com/office/drawing/2014/main" id="{77F918A2-3B94-47EF-B294-8475DBE709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3" y="3584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5" name="Text Box 18">
            <a:extLst>
              <a:ext uri="{FF2B5EF4-FFF2-40B4-BE49-F238E27FC236}">
                <a16:creationId xmlns:a16="http://schemas.microsoft.com/office/drawing/2014/main" id="{5711F327-001D-4F03-AC52-6E3700865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105" y="3568030"/>
            <a:ext cx="3698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T’</a:t>
            </a:r>
          </a:p>
        </p:txBody>
      </p:sp>
      <p:sp>
        <p:nvSpPr>
          <p:cNvPr id="56" name="Rectangle 37">
            <a:extLst>
              <a:ext uri="{FF2B5EF4-FFF2-40B4-BE49-F238E27FC236}">
                <a16:creationId xmlns:a16="http://schemas.microsoft.com/office/drawing/2014/main" id="{F060BFEC-7CF9-41A9-BB31-ADDAD4A79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280" y="3298155"/>
            <a:ext cx="2019300" cy="1485900"/>
          </a:xfrm>
          <a:prstGeom prst="rect">
            <a:avLst/>
          </a:prstGeom>
          <a:noFill/>
          <a:ln w="9525">
            <a:solidFill>
              <a:srgbClr val="FF0000"/>
            </a:solidFill>
            <a:prstDash val="lgDashDot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CDB1A9B-8C40-4C1B-BFB9-9FB032B3AE81}"/>
              </a:ext>
            </a:extLst>
          </p:cNvPr>
          <p:cNvGrpSpPr/>
          <p:nvPr/>
        </p:nvGrpSpPr>
        <p:grpSpPr>
          <a:xfrm>
            <a:off x="6588224" y="3040423"/>
            <a:ext cx="2035175" cy="1962150"/>
            <a:chOff x="6435725" y="3016250"/>
            <a:chExt cx="2035175" cy="1962150"/>
          </a:xfrm>
        </p:grpSpPr>
        <p:grpSp>
          <p:nvGrpSpPr>
            <p:cNvPr id="58" name="Group 19">
              <a:extLst>
                <a:ext uri="{FF2B5EF4-FFF2-40B4-BE49-F238E27FC236}">
                  <a16:creationId xmlns:a16="http://schemas.microsoft.com/office/drawing/2014/main" id="{BBE41E89-F1DA-4E3C-9A75-6C5303087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3200" y="3535363"/>
              <a:ext cx="1819275" cy="1397000"/>
              <a:chOff x="1424" y="2923"/>
              <a:chExt cx="1458" cy="1120"/>
            </a:xfrm>
          </p:grpSpPr>
          <p:sp>
            <p:nvSpPr>
              <p:cNvPr id="63" name="Oval 20">
                <a:extLst>
                  <a:ext uri="{FF2B5EF4-FFF2-40B4-BE49-F238E27FC236}">
                    <a16:creationId xmlns:a16="http://schemas.microsoft.com/office/drawing/2014/main" id="{DB467108-D016-4FFA-AB3C-53DFD1E84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2" y="2923"/>
                <a:ext cx="283" cy="283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..</a:t>
                </a:r>
              </a:p>
            </p:txBody>
          </p:sp>
          <p:sp>
            <p:nvSpPr>
              <p:cNvPr id="64" name="Oval 21">
                <a:extLst>
                  <a:ext uri="{FF2B5EF4-FFF2-40B4-BE49-F238E27FC236}">
                    <a16:creationId xmlns:a16="http://schemas.microsoft.com/office/drawing/2014/main" id="{DDAAE06F-CC42-461C-9586-9B9F9ADF3A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3332"/>
                <a:ext cx="283" cy="283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1600" b="1" i="1" baseline="-250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m</a:t>
                </a:r>
              </a:p>
            </p:txBody>
          </p:sp>
          <p:sp>
            <p:nvSpPr>
              <p:cNvPr id="65" name="Rectangle 22">
                <a:extLst>
                  <a:ext uri="{FF2B5EF4-FFF2-40B4-BE49-F238E27FC236}">
                    <a16:creationId xmlns:a16="http://schemas.microsoft.com/office/drawing/2014/main" id="{4606230A-0982-4FB1-B77D-4E09275FE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2" y="3759"/>
                <a:ext cx="284" cy="284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16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m</a:t>
                </a:r>
                <a:endParaRPr lang="en-US" altLang="zh-CN" sz="16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" name="Rectangle 23">
                <a:extLst>
                  <a:ext uri="{FF2B5EF4-FFF2-40B4-BE49-F238E27FC236}">
                    <a16:creationId xmlns:a16="http://schemas.microsoft.com/office/drawing/2014/main" id="{5D97869B-7CAA-4C1C-B09F-FB4743521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4" y="3759"/>
                <a:ext cx="284" cy="284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1600" b="1" i="1" baseline="-250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m</a:t>
                </a:r>
                <a:r>
                  <a:rPr lang="en-US" altLang="zh-CN" sz="1600" b="1" baseline="-250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67" name="Oval 24">
                <a:extLst>
                  <a:ext uri="{FF2B5EF4-FFF2-40B4-BE49-F238E27FC236}">
                    <a16:creationId xmlns:a16="http://schemas.microsoft.com/office/drawing/2014/main" id="{3B959056-35A3-4BDF-ABFF-4BCF924D6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1" y="3332"/>
                <a:ext cx="283" cy="283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16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16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8" name="Rectangle 25">
                <a:extLst>
                  <a:ext uri="{FF2B5EF4-FFF2-40B4-BE49-F238E27FC236}">
                    <a16:creationId xmlns:a16="http://schemas.microsoft.com/office/drawing/2014/main" id="{A1642C01-30A3-4671-B271-30735928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3756"/>
                <a:ext cx="284" cy="284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16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16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9" name="Line 26">
                <a:extLst>
                  <a:ext uri="{FF2B5EF4-FFF2-40B4-BE49-F238E27FC236}">
                    <a16:creationId xmlns:a16="http://schemas.microsoft.com/office/drawing/2014/main" id="{95F62170-BBC4-4947-941A-263698F3B8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7" y="3171"/>
                <a:ext cx="147" cy="1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0" name="Line 27">
                <a:extLst>
                  <a:ext uri="{FF2B5EF4-FFF2-40B4-BE49-F238E27FC236}">
                    <a16:creationId xmlns:a16="http://schemas.microsoft.com/office/drawing/2014/main" id="{75AD9C14-41C4-4E9B-8D5F-1C37B4246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11" y="3171"/>
                <a:ext cx="146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1" name="Line 28">
                <a:extLst>
                  <a:ext uri="{FF2B5EF4-FFF2-40B4-BE49-F238E27FC236}">
                    <a16:creationId xmlns:a16="http://schemas.microsoft.com/office/drawing/2014/main" id="{BCB5C9E9-9505-4CD5-B182-B6822B158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4" y="3589"/>
                <a:ext cx="147" cy="1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2" name="Line 29">
                <a:extLst>
                  <a:ext uri="{FF2B5EF4-FFF2-40B4-BE49-F238E27FC236}">
                    <a16:creationId xmlns:a16="http://schemas.microsoft.com/office/drawing/2014/main" id="{05B7A508-FE07-421B-9827-A40BEBA7BD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46" y="3589"/>
                <a:ext cx="146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3" name="Line 30">
                <a:extLst>
                  <a:ext uri="{FF2B5EF4-FFF2-40B4-BE49-F238E27FC236}">
                    <a16:creationId xmlns:a16="http://schemas.microsoft.com/office/drawing/2014/main" id="{35554ECB-45FD-4ACF-8B05-24CF40D8AA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3" y="3584"/>
                <a:ext cx="147" cy="1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59" name="Text Box 32">
              <a:extLst>
                <a:ext uri="{FF2B5EF4-FFF2-40B4-BE49-F238E27FC236}">
                  <a16:creationId xmlns:a16="http://schemas.microsoft.com/office/drawing/2014/main" id="{2D29F8F0-0795-472F-B2E2-846E750A9C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5725" y="3762375"/>
              <a:ext cx="3698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T’</a:t>
              </a:r>
            </a:p>
          </p:txBody>
        </p:sp>
        <p:sp>
          <p:nvSpPr>
            <p:cNvPr id="60" name="Oval 33">
              <a:extLst>
                <a:ext uri="{FF2B5EF4-FFF2-40B4-BE49-F238E27FC236}">
                  <a16:creationId xmlns:a16="http://schemas.microsoft.com/office/drawing/2014/main" id="{99F7F531-D32A-45BA-9027-96003BDEF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950" y="3016250"/>
              <a:ext cx="352425" cy="354013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1600" i="1" baseline="-25000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1600" b="1" i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Line 34">
              <a:extLst>
                <a:ext uri="{FF2B5EF4-FFF2-40B4-BE49-F238E27FC236}">
                  <a16:creationId xmlns:a16="http://schemas.microsoft.com/office/drawing/2014/main" id="{8A627711-A8D7-420A-A43F-639221300A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77125" y="3336925"/>
              <a:ext cx="182563" cy="195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" name="Rectangle 38">
              <a:extLst>
                <a:ext uri="{FF2B5EF4-FFF2-40B4-BE49-F238E27FC236}">
                  <a16:creationId xmlns:a16="http://schemas.microsoft.com/office/drawing/2014/main" id="{4E697B9B-4021-4343-B1B3-B1B71F710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1600" y="3492500"/>
              <a:ext cx="2019300" cy="14859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lgDashDot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74" name="Line 40">
            <a:extLst>
              <a:ext uri="{FF2B5EF4-FFF2-40B4-BE49-F238E27FC236}">
                <a16:creationId xmlns:a16="http://schemas.microsoft.com/office/drawing/2014/main" id="{0399B284-5BF4-4A59-9C8C-3B1F4E1B90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6075" y="4063454"/>
            <a:ext cx="36237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5" name="Rectangle 38">
            <a:extLst>
              <a:ext uri="{FF2B5EF4-FFF2-40B4-BE49-F238E27FC236}">
                <a16:creationId xmlns:a16="http://schemas.microsoft.com/office/drawing/2014/main" id="{5FD66D9A-E6D7-4E44-92E0-90AFE5E8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00" y="2913632"/>
            <a:ext cx="2403599" cy="2241341"/>
          </a:xfrm>
          <a:prstGeom prst="rect">
            <a:avLst/>
          </a:prstGeom>
          <a:noFill/>
          <a:ln w="9525">
            <a:solidFill>
              <a:srgbClr val="00B0F0"/>
            </a:solidFill>
            <a:prstDash val="lgDashDot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15AB19"/>
              </a:solidFill>
            </a:endParaRPr>
          </a:p>
        </p:txBody>
      </p:sp>
      <p:sp>
        <p:nvSpPr>
          <p:cNvPr id="76" name="Text Box 32">
            <a:extLst>
              <a:ext uri="{FF2B5EF4-FFF2-40B4-BE49-F238E27FC236}">
                <a16:creationId xmlns:a16="http://schemas.microsoft.com/office/drawing/2014/main" id="{F39D202E-427B-4E55-B3E1-49EB86EDB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9112" y="3040423"/>
            <a:ext cx="3698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i="1" dirty="0">
                <a:solidFill>
                  <a:srgbClr val="00B0F0"/>
                </a:solidFill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723C7B4E-1977-834B-A2BF-817711A2AB63}"/>
              </a:ext>
            </a:extLst>
          </p:cNvPr>
          <p:cNvSpPr/>
          <p:nvPr/>
        </p:nvSpPr>
        <p:spPr bwMode="auto">
          <a:xfrm>
            <a:off x="755576" y="908049"/>
            <a:ext cx="7632848" cy="818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Step 2: Relating the value of a problem and those of </a:t>
            </a:r>
          </a:p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its subproblems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343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4386"/>
            <a:ext cx="8229600" cy="5761038"/>
          </a:xfrm>
        </p:spPr>
        <p:txBody>
          <a:bodyPr/>
          <a:lstStyle/>
          <a:p>
            <a:pPr algn="l"/>
            <a:endParaRPr lang="en-US" altLang="zh-CN" sz="2400" dirty="0"/>
          </a:p>
          <a:p>
            <a:pPr algn="l"/>
            <a:r>
              <a:rPr lang="en-US" altLang="zh-CN" sz="2400" dirty="0"/>
              <a:t>What happens to the expected search cost of a subtree when it becomes a subtree of a node?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DP Algorithm for 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143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43" name="Group 5">
            <a:extLst>
              <a:ext uri="{FF2B5EF4-FFF2-40B4-BE49-F238E27FC236}">
                <a16:creationId xmlns:a16="http://schemas.microsoft.com/office/drawing/2014/main" id="{809BA804-563B-4461-B197-E278503F3AEF}"/>
              </a:ext>
            </a:extLst>
          </p:cNvPr>
          <p:cNvGrpSpPr>
            <a:grpSpLocks/>
          </p:cNvGrpSpPr>
          <p:nvPr/>
        </p:nvGrpSpPr>
        <p:grpSpPr bwMode="auto">
          <a:xfrm>
            <a:off x="966580" y="3341018"/>
            <a:ext cx="1819275" cy="1397000"/>
            <a:chOff x="1424" y="2923"/>
            <a:chExt cx="1458" cy="1120"/>
          </a:xfrm>
        </p:grpSpPr>
        <p:sp>
          <p:nvSpPr>
            <p:cNvPr id="44" name="Oval 6">
              <a:extLst>
                <a:ext uri="{FF2B5EF4-FFF2-40B4-BE49-F238E27FC236}">
                  <a16:creationId xmlns:a16="http://schemas.microsoft.com/office/drawing/2014/main" id="{D92A4549-BC0D-40AF-B4BC-6759E2FE6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2" y="2923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..</a:t>
              </a:r>
            </a:p>
          </p:txBody>
        </p:sp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1A6F1E2E-1F0B-407D-A093-7205CDD3F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3332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16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45F737BB-B817-472C-8246-43989701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2" y="3759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6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m</a:t>
              </a:r>
              <a:endParaRPr lang="en-US" altLang="zh-CN" sz="1600" b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03EF6389-005D-4DE6-A3E5-94B05DDA9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4" y="3759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6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m</a:t>
              </a:r>
              <a:r>
                <a:rPr lang="en-US" altLang="zh-CN" sz="1600" b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48" name="Oval 10">
              <a:extLst>
                <a:ext uri="{FF2B5EF4-FFF2-40B4-BE49-F238E27FC236}">
                  <a16:creationId xmlns:a16="http://schemas.microsoft.com/office/drawing/2014/main" id="{25DB94E4-B2A2-44D9-A295-08361B6FE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1" y="3332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16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sz="1600" b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A84A868B-2E75-44C0-B74C-522BDE1AB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8" y="3756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6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sz="1600" b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Line 12">
              <a:extLst>
                <a:ext uri="{FF2B5EF4-FFF2-40B4-BE49-F238E27FC236}">
                  <a16:creationId xmlns:a16="http://schemas.microsoft.com/office/drawing/2014/main" id="{2A4DC136-84ED-42A9-93BA-10BC3F0550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7" y="3171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" name="Line 13">
              <a:extLst>
                <a:ext uri="{FF2B5EF4-FFF2-40B4-BE49-F238E27FC236}">
                  <a16:creationId xmlns:a16="http://schemas.microsoft.com/office/drawing/2014/main" id="{ABC5E4EF-8DA4-4581-A611-FF6645276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11" y="3171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" name="Line 14">
              <a:extLst>
                <a:ext uri="{FF2B5EF4-FFF2-40B4-BE49-F238E27FC236}">
                  <a16:creationId xmlns:a16="http://schemas.microsoft.com/office/drawing/2014/main" id="{07189513-B0EA-43E6-8F29-D9ED765A2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4" y="3589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3" name="Line 15">
              <a:extLst>
                <a:ext uri="{FF2B5EF4-FFF2-40B4-BE49-F238E27FC236}">
                  <a16:creationId xmlns:a16="http://schemas.microsoft.com/office/drawing/2014/main" id="{45F9FC4A-BB6F-4165-B738-B6C734DFEB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46" y="3589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" name="Line 16">
              <a:extLst>
                <a:ext uri="{FF2B5EF4-FFF2-40B4-BE49-F238E27FC236}">
                  <a16:creationId xmlns:a16="http://schemas.microsoft.com/office/drawing/2014/main" id="{77F918A2-3B94-47EF-B294-8475DBE709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3" y="3584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5" name="Text Box 18">
            <a:extLst>
              <a:ext uri="{FF2B5EF4-FFF2-40B4-BE49-F238E27FC236}">
                <a16:creationId xmlns:a16="http://schemas.microsoft.com/office/drawing/2014/main" id="{5711F327-001D-4F03-AC52-6E3700865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105" y="3568030"/>
            <a:ext cx="3698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T’</a:t>
            </a:r>
          </a:p>
        </p:txBody>
      </p:sp>
      <p:sp>
        <p:nvSpPr>
          <p:cNvPr id="56" name="Rectangle 37">
            <a:extLst>
              <a:ext uri="{FF2B5EF4-FFF2-40B4-BE49-F238E27FC236}">
                <a16:creationId xmlns:a16="http://schemas.microsoft.com/office/drawing/2014/main" id="{F060BFEC-7CF9-41A9-BB31-ADDAD4A79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280" y="3298155"/>
            <a:ext cx="2019300" cy="1485900"/>
          </a:xfrm>
          <a:prstGeom prst="rect">
            <a:avLst/>
          </a:prstGeom>
          <a:noFill/>
          <a:ln w="9525">
            <a:solidFill>
              <a:srgbClr val="FF0000"/>
            </a:solidFill>
            <a:prstDash val="lgDashDot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CDB1A9B-8C40-4C1B-BFB9-9FB032B3AE81}"/>
              </a:ext>
            </a:extLst>
          </p:cNvPr>
          <p:cNvGrpSpPr/>
          <p:nvPr/>
        </p:nvGrpSpPr>
        <p:grpSpPr>
          <a:xfrm>
            <a:off x="6588224" y="3040423"/>
            <a:ext cx="2035175" cy="1962150"/>
            <a:chOff x="6435725" y="3016250"/>
            <a:chExt cx="2035175" cy="1962150"/>
          </a:xfrm>
        </p:grpSpPr>
        <p:grpSp>
          <p:nvGrpSpPr>
            <p:cNvPr id="58" name="Group 19">
              <a:extLst>
                <a:ext uri="{FF2B5EF4-FFF2-40B4-BE49-F238E27FC236}">
                  <a16:creationId xmlns:a16="http://schemas.microsoft.com/office/drawing/2014/main" id="{BBE41E89-F1DA-4E3C-9A75-6C5303087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3200" y="3535363"/>
              <a:ext cx="1819275" cy="1397000"/>
              <a:chOff x="1424" y="2923"/>
              <a:chExt cx="1458" cy="1120"/>
            </a:xfrm>
          </p:grpSpPr>
          <p:sp>
            <p:nvSpPr>
              <p:cNvPr id="63" name="Oval 20">
                <a:extLst>
                  <a:ext uri="{FF2B5EF4-FFF2-40B4-BE49-F238E27FC236}">
                    <a16:creationId xmlns:a16="http://schemas.microsoft.com/office/drawing/2014/main" id="{DB467108-D016-4FFA-AB3C-53DFD1E84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2" y="2923"/>
                <a:ext cx="283" cy="283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..</a:t>
                </a:r>
              </a:p>
            </p:txBody>
          </p:sp>
          <p:sp>
            <p:nvSpPr>
              <p:cNvPr id="64" name="Oval 21">
                <a:extLst>
                  <a:ext uri="{FF2B5EF4-FFF2-40B4-BE49-F238E27FC236}">
                    <a16:creationId xmlns:a16="http://schemas.microsoft.com/office/drawing/2014/main" id="{DDAAE06F-CC42-461C-9586-9B9F9ADF3A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3332"/>
                <a:ext cx="283" cy="283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1600" b="1" i="1" baseline="-250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m</a:t>
                </a:r>
              </a:p>
            </p:txBody>
          </p:sp>
          <p:sp>
            <p:nvSpPr>
              <p:cNvPr id="65" name="Rectangle 22">
                <a:extLst>
                  <a:ext uri="{FF2B5EF4-FFF2-40B4-BE49-F238E27FC236}">
                    <a16:creationId xmlns:a16="http://schemas.microsoft.com/office/drawing/2014/main" id="{4606230A-0982-4FB1-B77D-4E09275FE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2" y="3759"/>
                <a:ext cx="284" cy="284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1600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m</a:t>
                </a:r>
                <a:endParaRPr lang="en-US" altLang="zh-CN" sz="16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" name="Rectangle 23">
                <a:extLst>
                  <a:ext uri="{FF2B5EF4-FFF2-40B4-BE49-F238E27FC236}">
                    <a16:creationId xmlns:a16="http://schemas.microsoft.com/office/drawing/2014/main" id="{5D97869B-7CAA-4C1C-B09F-FB4743521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4" y="3759"/>
                <a:ext cx="284" cy="284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1600" b="1" i="1" baseline="-250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m</a:t>
                </a:r>
                <a:r>
                  <a:rPr lang="en-US" altLang="zh-CN" sz="1600" b="1" baseline="-250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67" name="Oval 24">
                <a:extLst>
                  <a:ext uri="{FF2B5EF4-FFF2-40B4-BE49-F238E27FC236}">
                    <a16:creationId xmlns:a16="http://schemas.microsoft.com/office/drawing/2014/main" id="{3B959056-35A3-4BDF-ABFF-4BCF924D6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1" y="3332"/>
                <a:ext cx="283" cy="283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16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16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8" name="Rectangle 25">
                <a:extLst>
                  <a:ext uri="{FF2B5EF4-FFF2-40B4-BE49-F238E27FC236}">
                    <a16:creationId xmlns:a16="http://schemas.microsoft.com/office/drawing/2014/main" id="{A1642C01-30A3-4671-B271-30735928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3756"/>
                <a:ext cx="284" cy="284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16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16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9" name="Line 26">
                <a:extLst>
                  <a:ext uri="{FF2B5EF4-FFF2-40B4-BE49-F238E27FC236}">
                    <a16:creationId xmlns:a16="http://schemas.microsoft.com/office/drawing/2014/main" id="{95F62170-BBC4-4947-941A-263698F3B8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7" y="3171"/>
                <a:ext cx="147" cy="1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0" name="Line 27">
                <a:extLst>
                  <a:ext uri="{FF2B5EF4-FFF2-40B4-BE49-F238E27FC236}">
                    <a16:creationId xmlns:a16="http://schemas.microsoft.com/office/drawing/2014/main" id="{75AD9C14-41C4-4E9B-8D5F-1C37B4246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11" y="3171"/>
                <a:ext cx="146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1" name="Line 28">
                <a:extLst>
                  <a:ext uri="{FF2B5EF4-FFF2-40B4-BE49-F238E27FC236}">
                    <a16:creationId xmlns:a16="http://schemas.microsoft.com/office/drawing/2014/main" id="{BCB5C9E9-9505-4CD5-B182-B6822B158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4" y="3589"/>
                <a:ext cx="147" cy="1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2" name="Line 29">
                <a:extLst>
                  <a:ext uri="{FF2B5EF4-FFF2-40B4-BE49-F238E27FC236}">
                    <a16:creationId xmlns:a16="http://schemas.microsoft.com/office/drawing/2014/main" id="{05B7A508-FE07-421B-9827-A40BEBA7BD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46" y="3589"/>
                <a:ext cx="146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3" name="Line 30">
                <a:extLst>
                  <a:ext uri="{FF2B5EF4-FFF2-40B4-BE49-F238E27FC236}">
                    <a16:creationId xmlns:a16="http://schemas.microsoft.com/office/drawing/2014/main" id="{35554ECB-45FD-4ACF-8B05-24CF40D8AA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3" y="3584"/>
                <a:ext cx="147" cy="1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59" name="Text Box 32">
              <a:extLst>
                <a:ext uri="{FF2B5EF4-FFF2-40B4-BE49-F238E27FC236}">
                  <a16:creationId xmlns:a16="http://schemas.microsoft.com/office/drawing/2014/main" id="{2D29F8F0-0795-472F-B2E2-846E750A9C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5725" y="3762375"/>
              <a:ext cx="3698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T’</a:t>
              </a:r>
            </a:p>
          </p:txBody>
        </p:sp>
        <p:sp>
          <p:nvSpPr>
            <p:cNvPr id="60" name="Oval 33">
              <a:extLst>
                <a:ext uri="{FF2B5EF4-FFF2-40B4-BE49-F238E27FC236}">
                  <a16:creationId xmlns:a16="http://schemas.microsoft.com/office/drawing/2014/main" id="{99F7F531-D32A-45BA-9027-96003BDEF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950" y="3016250"/>
              <a:ext cx="352425" cy="354013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1600" i="1" baseline="-25000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1600" b="1" i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Line 34">
              <a:extLst>
                <a:ext uri="{FF2B5EF4-FFF2-40B4-BE49-F238E27FC236}">
                  <a16:creationId xmlns:a16="http://schemas.microsoft.com/office/drawing/2014/main" id="{8A627711-A8D7-420A-A43F-639221300A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77125" y="3336925"/>
              <a:ext cx="182563" cy="195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" name="Rectangle 38">
              <a:extLst>
                <a:ext uri="{FF2B5EF4-FFF2-40B4-BE49-F238E27FC236}">
                  <a16:creationId xmlns:a16="http://schemas.microsoft.com/office/drawing/2014/main" id="{4E697B9B-4021-4343-B1B3-B1B71F710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1600" y="3492500"/>
              <a:ext cx="2019300" cy="14859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lgDashDot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74" name="Line 40">
            <a:extLst>
              <a:ext uri="{FF2B5EF4-FFF2-40B4-BE49-F238E27FC236}">
                <a16:creationId xmlns:a16="http://schemas.microsoft.com/office/drawing/2014/main" id="{0399B284-5BF4-4A59-9C8C-3B1F4E1B90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6075" y="4063454"/>
            <a:ext cx="36237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5" name="Rectangle 38">
            <a:extLst>
              <a:ext uri="{FF2B5EF4-FFF2-40B4-BE49-F238E27FC236}">
                <a16:creationId xmlns:a16="http://schemas.microsoft.com/office/drawing/2014/main" id="{5FD66D9A-E6D7-4E44-92E0-90AFE5E8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00" y="2913632"/>
            <a:ext cx="2403599" cy="2241341"/>
          </a:xfrm>
          <a:prstGeom prst="rect">
            <a:avLst/>
          </a:prstGeom>
          <a:noFill/>
          <a:ln w="9525">
            <a:solidFill>
              <a:srgbClr val="00B0F0"/>
            </a:solidFill>
            <a:prstDash val="lgDashDot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15AB19"/>
              </a:solidFill>
            </a:endParaRPr>
          </a:p>
        </p:txBody>
      </p:sp>
      <p:sp>
        <p:nvSpPr>
          <p:cNvPr id="76" name="Text Box 32">
            <a:extLst>
              <a:ext uri="{FF2B5EF4-FFF2-40B4-BE49-F238E27FC236}">
                <a16:creationId xmlns:a16="http://schemas.microsoft.com/office/drawing/2014/main" id="{F39D202E-427B-4E55-B3E1-49EB86EDB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9112" y="3040423"/>
            <a:ext cx="3698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i="1" dirty="0">
                <a:solidFill>
                  <a:srgbClr val="00B0F0"/>
                </a:solidFill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723C7B4E-1977-834B-A2BF-817711A2AB63}"/>
              </a:ext>
            </a:extLst>
          </p:cNvPr>
          <p:cNvSpPr/>
          <p:nvPr/>
        </p:nvSpPr>
        <p:spPr bwMode="auto">
          <a:xfrm>
            <a:off x="755576" y="908049"/>
            <a:ext cx="7632848" cy="818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Step 2: Relating the value of a problem and those of </a:t>
            </a:r>
          </a:p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its subproblems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8625A951-17CA-E84E-9AAF-706D837515D5}"/>
                  </a:ext>
                </a:extLst>
              </p:cNvPr>
              <p:cNvSpPr txBox="1"/>
              <p:nvPr/>
            </p:nvSpPr>
            <p:spPr>
              <a:xfrm>
                <a:off x="101481" y="4750225"/>
                <a:ext cx="4626331" cy="6101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baseline="-2500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baseline="-25000">
                          <a:latin typeface="Cambria Math" panose="02040503050406030204" pitchFamily="18" charset="0"/>
                        </a:rPr>
                        <m:t>′=</m:t>
                      </m:r>
                      <m:nary>
                        <m:naryPr>
                          <m:chr m:val="∑"/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𝑑𝑒𝑝𝑡h</m:t>
                              </m:r>
                              <m:d>
                                <m:dPr>
                                  <m:ctrlP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baseline="-25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1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𝑑𝑒𝑝𝑡h</m:t>
                              </m:r>
                              <m:d>
                                <m:dPr>
                                  <m:ctrlP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0" i="1" baseline="-25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altLang="zh-CN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8625A951-17CA-E84E-9AAF-706D83751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81" y="4750225"/>
                <a:ext cx="4626331" cy="610167"/>
              </a:xfrm>
              <a:prstGeom prst="rect">
                <a:avLst/>
              </a:prstGeom>
              <a:blipFill>
                <a:blip r:embed="rId3"/>
                <a:stretch>
                  <a:fillRect l="-5205" t="-110204" b="-1775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4471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4386"/>
            <a:ext cx="8229600" cy="5761038"/>
          </a:xfrm>
        </p:spPr>
        <p:txBody>
          <a:bodyPr/>
          <a:lstStyle/>
          <a:p>
            <a:pPr algn="l"/>
            <a:endParaRPr lang="en-US" altLang="zh-CN" sz="2400" dirty="0"/>
          </a:p>
          <a:p>
            <a:pPr algn="l"/>
            <a:r>
              <a:rPr lang="en-US" altLang="zh-CN" sz="2400" dirty="0"/>
              <a:t>What happens to the expected search cost of a subtree when it becomes a subtree of a node?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DP Algorithm for 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144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43" name="Group 5">
            <a:extLst>
              <a:ext uri="{FF2B5EF4-FFF2-40B4-BE49-F238E27FC236}">
                <a16:creationId xmlns:a16="http://schemas.microsoft.com/office/drawing/2014/main" id="{809BA804-563B-4461-B197-E278503F3AEF}"/>
              </a:ext>
            </a:extLst>
          </p:cNvPr>
          <p:cNvGrpSpPr>
            <a:grpSpLocks/>
          </p:cNvGrpSpPr>
          <p:nvPr/>
        </p:nvGrpSpPr>
        <p:grpSpPr bwMode="auto">
          <a:xfrm>
            <a:off x="966580" y="3341018"/>
            <a:ext cx="1819275" cy="1397000"/>
            <a:chOff x="1424" y="2923"/>
            <a:chExt cx="1458" cy="1120"/>
          </a:xfrm>
        </p:grpSpPr>
        <p:sp>
          <p:nvSpPr>
            <p:cNvPr id="44" name="Oval 6">
              <a:extLst>
                <a:ext uri="{FF2B5EF4-FFF2-40B4-BE49-F238E27FC236}">
                  <a16:creationId xmlns:a16="http://schemas.microsoft.com/office/drawing/2014/main" id="{D92A4549-BC0D-40AF-B4BC-6759E2FE6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2" y="2923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..</a:t>
              </a:r>
            </a:p>
          </p:txBody>
        </p:sp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1A6F1E2E-1F0B-407D-A093-7205CDD3F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3332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16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45F737BB-B817-472C-8246-43989701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2" y="3759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6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m</a:t>
              </a:r>
              <a:endParaRPr lang="en-US" altLang="zh-CN" sz="1600" b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03EF6389-005D-4DE6-A3E5-94B05DDA9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4" y="3759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6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m</a:t>
              </a:r>
              <a:r>
                <a:rPr lang="en-US" altLang="zh-CN" sz="1600" b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48" name="Oval 10">
              <a:extLst>
                <a:ext uri="{FF2B5EF4-FFF2-40B4-BE49-F238E27FC236}">
                  <a16:creationId xmlns:a16="http://schemas.microsoft.com/office/drawing/2014/main" id="{25DB94E4-B2A2-44D9-A295-08361B6FE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1" y="3332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16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sz="1600" b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A84A868B-2E75-44C0-B74C-522BDE1AB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8" y="3756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6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sz="1600" b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Line 12">
              <a:extLst>
                <a:ext uri="{FF2B5EF4-FFF2-40B4-BE49-F238E27FC236}">
                  <a16:creationId xmlns:a16="http://schemas.microsoft.com/office/drawing/2014/main" id="{2A4DC136-84ED-42A9-93BA-10BC3F0550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7" y="3171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" name="Line 13">
              <a:extLst>
                <a:ext uri="{FF2B5EF4-FFF2-40B4-BE49-F238E27FC236}">
                  <a16:creationId xmlns:a16="http://schemas.microsoft.com/office/drawing/2014/main" id="{ABC5E4EF-8DA4-4581-A611-FF6645276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11" y="3171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" name="Line 14">
              <a:extLst>
                <a:ext uri="{FF2B5EF4-FFF2-40B4-BE49-F238E27FC236}">
                  <a16:creationId xmlns:a16="http://schemas.microsoft.com/office/drawing/2014/main" id="{07189513-B0EA-43E6-8F29-D9ED765A2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4" y="3589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3" name="Line 15">
              <a:extLst>
                <a:ext uri="{FF2B5EF4-FFF2-40B4-BE49-F238E27FC236}">
                  <a16:creationId xmlns:a16="http://schemas.microsoft.com/office/drawing/2014/main" id="{45F9FC4A-BB6F-4165-B738-B6C734DFEB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46" y="3589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" name="Line 16">
              <a:extLst>
                <a:ext uri="{FF2B5EF4-FFF2-40B4-BE49-F238E27FC236}">
                  <a16:creationId xmlns:a16="http://schemas.microsoft.com/office/drawing/2014/main" id="{77F918A2-3B94-47EF-B294-8475DBE709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3" y="3584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5" name="Text Box 18">
            <a:extLst>
              <a:ext uri="{FF2B5EF4-FFF2-40B4-BE49-F238E27FC236}">
                <a16:creationId xmlns:a16="http://schemas.microsoft.com/office/drawing/2014/main" id="{5711F327-001D-4F03-AC52-6E3700865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105" y="3568030"/>
            <a:ext cx="3698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T’</a:t>
            </a:r>
          </a:p>
        </p:txBody>
      </p:sp>
      <p:sp>
        <p:nvSpPr>
          <p:cNvPr id="56" name="Rectangle 37">
            <a:extLst>
              <a:ext uri="{FF2B5EF4-FFF2-40B4-BE49-F238E27FC236}">
                <a16:creationId xmlns:a16="http://schemas.microsoft.com/office/drawing/2014/main" id="{F060BFEC-7CF9-41A9-BB31-ADDAD4A79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280" y="3298155"/>
            <a:ext cx="2019300" cy="1485900"/>
          </a:xfrm>
          <a:prstGeom prst="rect">
            <a:avLst/>
          </a:prstGeom>
          <a:noFill/>
          <a:ln w="9525">
            <a:solidFill>
              <a:srgbClr val="FF0000"/>
            </a:solidFill>
            <a:prstDash val="lgDashDot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CDB1A9B-8C40-4C1B-BFB9-9FB032B3AE81}"/>
              </a:ext>
            </a:extLst>
          </p:cNvPr>
          <p:cNvGrpSpPr/>
          <p:nvPr/>
        </p:nvGrpSpPr>
        <p:grpSpPr>
          <a:xfrm>
            <a:off x="6588224" y="3040423"/>
            <a:ext cx="2035175" cy="1962150"/>
            <a:chOff x="6435725" y="3016250"/>
            <a:chExt cx="2035175" cy="1962150"/>
          </a:xfrm>
        </p:grpSpPr>
        <p:grpSp>
          <p:nvGrpSpPr>
            <p:cNvPr id="58" name="Group 19">
              <a:extLst>
                <a:ext uri="{FF2B5EF4-FFF2-40B4-BE49-F238E27FC236}">
                  <a16:creationId xmlns:a16="http://schemas.microsoft.com/office/drawing/2014/main" id="{BBE41E89-F1DA-4E3C-9A75-6C5303087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3200" y="3535363"/>
              <a:ext cx="1819275" cy="1397000"/>
              <a:chOff x="1424" y="2923"/>
              <a:chExt cx="1458" cy="1120"/>
            </a:xfrm>
          </p:grpSpPr>
          <p:sp>
            <p:nvSpPr>
              <p:cNvPr id="63" name="Oval 20">
                <a:extLst>
                  <a:ext uri="{FF2B5EF4-FFF2-40B4-BE49-F238E27FC236}">
                    <a16:creationId xmlns:a16="http://schemas.microsoft.com/office/drawing/2014/main" id="{DB467108-D016-4FFA-AB3C-53DFD1E84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2" y="2923"/>
                <a:ext cx="283" cy="283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..</a:t>
                </a:r>
              </a:p>
            </p:txBody>
          </p:sp>
          <p:sp>
            <p:nvSpPr>
              <p:cNvPr id="64" name="Oval 21">
                <a:extLst>
                  <a:ext uri="{FF2B5EF4-FFF2-40B4-BE49-F238E27FC236}">
                    <a16:creationId xmlns:a16="http://schemas.microsoft.com/office/drawing/2014/main" id="{DDAAE06F-CC42-461C-9586-9B9F9ADF3A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3332"/>
                <a:ext cx="283" cy="283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1600" b="1" i="1" baseline="-250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m</a:t>
                </a:r>
              </a:p>
            </p:txBody>
          </p:sp>
          <p:sp>
            <p:nvSpPr>
              <p:cNvPr id="65" name="Rectangle 22">
                <a:extLst>
                  <a:ext uri="{FF2B5EF4-FFF2-40B4-BE49-F238E27FC236}">
                    <a16:creationId xmlns:a16="http://schemas.microsoft.com/office/drawing/2014/main" id="{4606230A-0982-4FB1-B77D-4E09275FE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2" y="3759"/>
                <a:ext cx="284" cy="284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1600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m</a:t>
                </a:r>
                <a:endParaRPr lang="en-US" altLang="zh-CN" sz="16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" name="Rectangle 23">
                <a:extLst>
                  <a:ext uri="{FF2B5EF4-FFF2-40B4-BE49-F238E27FC236}">
                    <a16:creationId xmlns:a16="http://schemas.microsoft.com/office/drawing/2014/main" id="{5D97869B-7CAA-4C1C-B09F-FB4743521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4" y="3759"/>
                <a:ext cx="284" cy="284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1600" b="1" i="1" baseline="-250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m</a:t>
                </a:r>
                <a:r>
                  <a:rPr lang="en-US" altLang="zh-CN" sz="1600" b="1" baseline="-250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67" name="Oval 24">
                <a:extLst>
                  <a:ext uri="{FF2B5EF4-FFF2-40B4-BE49-F238E27FC236}">
                    <a16:creationId xmlns:a16="http://schemas.microsoft.com/office/drawing/2014/main" id="{3B959056-35A3-4BDF-ABFF-4BCF924D6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1" y="3332"/>
                <a:ext cx="283" cy="283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16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16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8" name="Rectangle 25">
                <a:extLst>
                  <a:ext uri="{FF2B5EF4-FFF2-40B4-BE49-F238E27FC236}">
                    <a16:creationId xmlns:a16="http://schemas.microsoft.com/office/drawing/2014/main" id="{A1642C01-30A3-4671-B271-30735928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3756"/>
                <a:ext cx="284" cy="284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16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16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9" name="Line 26">
                <a:extLst>
                  <a:ext uri="{FF2B5EF4-FFF2-40B4-BE49-F238E27FC236}">
                    <a16:creationId xmlns:a16="http://schemas.microsoft.com/office/drawing/2014/main" id="{95F62170-BBC4-4947-941A-263698F3B8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7" y="3171"/>
                <a:ext cx="147" cy="1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0" name="Line 27">
                <a:extLst>
                  <a:ext uri="{FF2B5EF4-FFF2-40B4-BE49-F238E27FC236}">
                    <a16:creationId xmlns:a16="http://schemas.microsoft.com/office/drawing/2014/main" id="{75AD9C14-41C4-4E9B-8D5F-1C37B4246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11" y="3171"/>
                <a:ext cx="146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1" name="Line 28">
                <a:extLst>
                  <a:ext uri="{FF2B5EF4-FFF2-40B4-BE49-F238E27FC236}">
                    <a16:creationId xmlns:a16="http://schemas.microsoft.com/office/drawing/2014/main" id="{BCB5C9E9-9505-4CD5-B182-B6822B158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4" y="3589"/>
                <a:ext cx="147" cy="1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2" name="Line 29">
                <a:extLst>
                  <a:ext uri="{FF2B5EF4-FFF2-40B4-BE49-F238E27FC236}">
                    <a16:creationId xmlns:a16="http://schemas.microsoft.com/office/drawing/2014/main" id="{05B7A508-FE07-421B-9827-A40BEBA7BD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46" y="3589"/>
                <a:ext cx="146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3" name="Line 30">
                <a:extLst>
                  <a:ext uri="{FF2B5EF4-FFF2-40B4-BE49-F238E27FC236}">
                    <a16:creationId xmlns:a16="http://schemas.microsoft.com/office/drawing/2014/main" id="{35554ECB-45FD-4ACF-8B05-24CF40D8AA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3" y="3584"/>
                <a:ext cx="147" cy="1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59" name="Text Box 32">
              <a:extLst>
                <a:ext uri="{FF2B5EF4-FFF2-40B4-BE49-F238E27FC236}">
                  <a16:creationId xmlns:a16="http://schemas.microsoft.com/office/drawing/2014/main" id="{2D29F8F0-0795-472F-B2E2-846E750A9C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5725" y="3762375"/>
              <a:ext cx="3698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T’</a:t>
              </a:r>
            </a:p>
          </p:txBody>
        </p:sp>
        <p:sp>
          <p:nvSpPr>
            <p:cNvPr id="60" name="Oval 33">
              <a:extLst>
                <a:ext uri="{FF2B5EF4-FFF2-40B4-BE49-F238E27FC236}">
                  <a16:creationId xmlns:a16="http://schemas.microsoft.com/office/drawing/2014/main" id="{99F7F531-D32A-45BA-9027-96003BDEF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950" y="3016250"/>
              <a:ext cx="352425" cy="354013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1600" i="1" baseline="-25000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1600" b="1" i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Line 34">
              <a:extLst>
                <a:ext uri="{FF2B5EF4-FFF2-40B4-BE49-F238E27FC236}">
                  <a16:creationId xmlns:a16="http://schemas.microsoft.com/office/drawing/2014/main" id="{8A627711-A8D7-420A-A43F-639221300A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77125" y="3336925"/>
              <a:ext cx="182563" cy="195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" name="Rectangle 38">
              <a:extLst>
                <a:ext uri="{FF2B5EF4-FFF2-40B4-BE49-F238E27FC236}">
                  <a16:creationId xmlns:a16="http://schemas.microsoft.com/office/drawing/2014/main" id="{4E697B9B-4021-4343-B1B3-B1B71F710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1600" y="3492500"/>
              <a:ext cx="2019300" cy="14859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lgDashDot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74" name="Line 40">
            <a:extLst>
              <a:ext uri="{FF2B5EF4-FFF2-40B4-BE49-F238E27FC236}">
                <a16:creationId xmlns:a16="http://schemas.microsoft.com/office/drawing/2014/main" id="{0399B284-5BF4-4A59-9C8C-3B1F4E1B90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6075" y="4063454"/>
            <a:ext cx="36237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5" name="Rectangle 38">
            <a:extLst>
              <a:ext uri="{FF2B5EF4-FFF2-40B4-BE49-F238E27FC236}">
                <a16:creationId xmlns:a16="http://schemas.microsoft.com/office/drawing/2014/main" id="{5FD66D9A-E6D7-4E44-92E0-90AFE5E8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00" y="2913632"/>
            <a:ext cx="2403599" cy="2241341"/>
          </a:xfrm>
          <a:prstGeom prst="rect">
            <a:avLst/>
          </a:prstGeom>
          <a:noFill/>
          <a:ln w="9525">
            <a:solidFill>
              <a:srgbClr val="00B0F0"/>
            </a:solidFill>
            <a:prstDash val="lgDashDot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15AB19"/>
              </a:solidFill>
            </a:endParaRPr>
          </a:p>
        </p:txBody>
      </p:sp>
      <p:sp>
        <p:nvSpPr>
          <p:cNvPr id="76" name="Text Box 32">
            <a:extLst>
              <a:ext uri="{FF2B5EF4-FFF2-40B4-BE49-F238E27FC236}">
                <a16:creationId xmlns:a16="http://schemas.microsoft.com/office/drawing/2014/main" id="{F39D202E-427B-4E55-B3E1-49EB86EDB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9112" y="3040423"/>
            <a:ext cx="3698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i="1" dirty="0">
                <a:solidFill>
                  <a:srgbClr val="00B0F0"/>
                </a:solidFill>
                <a:latin typeface="Times New Roman" panose="02020603050405020304" pitchFamily="18" charset="0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489FD1D-1F5E-4D64-8597-BD2184A7F7DA}"/>
                  </a:ext>
                </a:extLst>
              </p:cNvPr>
              <p:cNvSpPr txBox="1"/>
              <p:nvPr/>
            </p:nvSpPr>
            <p:spPr>
              <a:xfrm>
                <a:off x="3813935" y="5213276"/>
                <a:ext cx="5180393" cy="6101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baseline="-2500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𝑑𝑒𝑝𝑡h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𝑑𝑒𝑝𝑡h</m:t>
                              </m:r>
                              <m:d>
                                <m:dPr>
                                  <m:ctrlP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0" i="1" baseline="-25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489FD1D-1F5E-4D64-8597-BD2184A7F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935" y="5213276"/>
                <a:ext cx="5180393" cy="610167"/>
              </a:xfrm>
              <a:prstGeom prst="rect">
                <a:avLst/>
              </a:prstGeom>
              <a:blipFill>
                <a:blip r:embed="rId3"/>
                <a:stretch>
                  <a:fillRect l="-4657" t="-106000" b="-17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8AFE634D-E31B-48DE-A677-EFD1ED152714}"/>
                  </a:ext>
                </a:extLst>
              </p:cNvPr>
              <p:cNvSpPr txBox="1"/>
              <p:nvPr/>
            </p:nvSpPr>
            <p:spPr>
              <a:xfrm>
                <a:off x="101481" y="4750225"/>
                <a:ext cx="4626331" cy="6101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baseline="-2500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baseline="-25000">
                          <a:latin typeface="Cambria Math" panose="02040503050406030204" pitchFamily="18" charset="0"/>
                        </a:rPr>
                        <m:t>′=</m:t>
                      </m:r>
                      <m:nary>
                        <m:naryPr>
                          <m:chr m:val="∑"/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𝑑𝑒𝑝𝑡h</m:t>
                              </m:r>
                              <m:d>
                                <m:dPr>
                                  <m:ctrlP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baseline="-25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1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𝑑𝑒𝑝𝑡h</m:t>
                              </m:r>
                              <m:d>
                                <m:dPr>
                                  <m:ctrlP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0" i="1" baseline="-25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altLang="zh-CN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8AFE634D-E31B-48DE-A677-EFD1ED152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81" y="4750225"/>
                <a:ext cx="4626331" cy="610167"/>
              </a:xfrm>
              <a:prstGeom prst="rect">
                <a:avLst/>
              </a:prstGeom>
              <a:blipFill>
                <a:blip r:embed="rId4"/>
                <a:stretch>
                  <a:fillRect l="-5205" t="-110204" b="-1775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723C7B4E-1977-834B-A2BF-817711A2AB63}"/>
              </a:ext>
            </a:extLst>
          </p:cNvPr>
          <p:cNvSpPr/>
          <p:nvPr/>
        </p:nvSpPr>
        <p:spPr bwMode="auto">
          <a:xfrm>
            <a:off x="755576" y="908049"/>
            <a:ext cx="7632848" cy="818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Step 2: Relating the value of a problem and those of </a:t>
            </a:r>
          </a:p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its subproblems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6213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4386"/>
            <a:ext cx="8229600" cy="5761038"/>
          </a:xfrm>
        </p:spPr>
        <p:txBody>
          <a:bodyPr/>
          <a:lstStyle/>
          <a:p>
            <a:pPr algn="l"/>
            <a:endParaRPr lang="en-US" altLang="zh-CN" sz="2400" dirty="0"/>
          </a:p>
          <a:p>
            <a:pPr algn="l"/>
            <a:r>
              <a:rPr lang="en-US" altLang="zh-CN" sz="2400" dirty="0"/>
              <a:t>What happens to the expected search cost of a subtree when it becomes a subtree of a node?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DP Algorithm for 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145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43" name="Group 5">
            <a:extLst>
              <a:ext uri="{FF2B5EF4-FFF2-40B4-BE49-F238E27FC236}">
                <a16:creationId xmlns:a16="http://schemas.microsoft.com/office/drawing/2014/main" id="{809BA804-563B-4461-B197-E278503F3AEF}"/>
              </a:ext>
            </a:extLst>
          </p:cNvPr>
          <p:cNvGrpSpPr>
            <a:grpSpLocks/>
          </p:cNvGrpSpPr>
          <p:nvPr/>
        </p:nvGrpSpPr>
        <p:grpSpPr bwMode="auto">
          <a:xfrm>
            <a:off x="966580" y="3341018"/>
            <a:ext cx="1819275" cy="1397000"/>
            <a:chOff x="1424" y="2923"/>
            <a:chExt cx="1458" cy="1120"/>
          </a:xfrm>
        </p:grpSpPr>
        <p:sp>
          <p:nvSpPr>
            <p:cNvPr id="44" name="Oval 6">
              <a:extLst>
                <a:ext uri="{FF2B5EF4-FFF2-40B4-BE49-F238E27FC236}">
                  <a16:creationId xmlns:a16="http://schemas.microsoft.com/office/drawing/2014/main" id="{D92A4549-BC0D-40AF-B4BC-6759E2FE6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2" y="2923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..</a:t>
              </a:r>
            </a:p>
          </p:txBody>
        </p:sp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1A6F1E2E-1F0B-407D-A093-7205CDD3F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3332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16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45F737BB-B817-472C-8246-43989701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2" y="3759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6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m</a:t>
              </a:r>
              <a:endParaRPr lang="en-US" altLang="zh-CN" sz="1600" b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03EF6389-005D-4DE6-A3E5-94B05DDA9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4" y="3759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6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m</a:t>
              </a:r>
              <a:r>
                <a:rPr lang="en-US" altLang="zh-CN" sz="1600" b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48" name="Oval 10">
              <a:extLst>
                <a:ext uri="{FF2B5EF4-FFF2-40B4-BE49-F238E27FC236}">
                  <a16:creationId xmlns:a16="http://schemas.microsoft.com/office/drawing/2014/main" id="{25DB94E4-B2A2-44D9-A295-08361B6FE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1" y="3332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16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sz="1600" b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A84A868B-2E75-44C0-B74C-522BDE1AB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8" y="3756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6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sz="1600" b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Line 12">
              <a:extLst>
                <a:ext uri="{FF2B5EF4-FFF2-40B4-BE49-F238E27FC236}">
                  <a16:creationId xmlns:a16="http://schemas.microsoft.com/office/drawing/2014/main" id="{2A4DC136-84ED-42A9-93BA-10BC3F0550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7" y="3171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" name="Line 13">
              <a:extLst>
                <a:ext uri="{FF2B5EF4-FFF2-40B4-BE49-F238E27FC236}">
                  <a16:creationId xmlns:a16="http://schemas.microsoft.com/office/drawing/2014/main" id="{ABC5E4EF-8DA4-4581-A611-FF6645276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11" y="3171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" name="Line 14">
              <a:extLst>
                <a:ext uri="{FF2B5EF4-FFF2-40B4-BE49-F238E27FC236}">
                  <a16:creationId xmlns:a16="http://schemas.microsoft.com/office/drawing/2014/main" id="{07189513-B0EA-43E6-8F29-D9ED765A2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4" y="3589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3" name="Line 15">
              <a:extLst>
                <a:ext uri="{FF2B5EF4-FFF2-40B4-BE49-F238E27FC236}">
                  <a16:creationId xmlns:a16="http://schemas.microsoft.com/office/drawing/2014/main" id="{45F9FC4A-BB6F-4165-B738-B6C734DFEB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46" y="3589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" name="Line 16">
              <a:extLst>
                <a:ext uri="{FF2B5EF4-FFF2-40B4-BE49-F238E27FC236}">
                  <a16:creationId xmlns:a16="http://schemas.microsoft.com/office/drawing/2014/main" id="{77F918A2-3B94-47EF-B294-8475DBE709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3" y="3584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5" name="Text Box 18">
            <a:extLst>
              <a:ext uri="{FF2B5EF4-FFF2-40B4-BE49-F238E27FC236}">
                <a16:creationId xmlns:a16="http://schemas.microsoft.com/office/drawing/2014/main" id="{5711F327-001D-4F03-AC52-6E3700865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105" y="3568030"/>
            <a:ext cx="3698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T’</a:t>
            </a:r>
          </a:p>
        </p:txBody>
      </p:sp>
      <p:sp>
        <p:nvSpPr>
          <p:cNvPr id="56" name="Rectangle 37">
            <a:extLst>
              <a:ext uri="{FF2B5EF4-FFF2-40B4-BE49-F238E27FC236}">
                <a16:creationId xmlns:a16="http://schemas.microsoft.com/office/drawing/2014/main" id="{F060BFEC-7CF9-41A9-BB31-ADDAD4A79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280" y="3298155"/>
            <a:ext cx="2019300" cy="1485900"/>
          </a:xfrm>
          <a:prstGeom prst="rect">
            <a:avLst/>
          </a:prstGeom>
          <a:noFill/>
          <a:ln w="9525">
            <a:solidFill>
              <a:srgbClr val="FF0000"/>
            </a:solidFill>
            <a:prstDash val="lgDashDot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CDB1A9B-8C40-4C1B-BFB9-9FB032B3AE81}"/>
              </a:ext>
            </a:extLst>
          </p:cNvPr>
          <p:cNvGrpSpPr/>
          <p:nvPr/>
        </p:nvGrpSpPr>
        <p:grpSpPr>
          <a:xfrm>
            <a:off x="6588224" y="3040423"/>
            <a:ext cx="2035175" cy="1962150"/>
            <a:chOff x="6435725" y="3016250"/>
            <a:chExt cx="2035175" cy="1962150"/>
          </a:xfrm>
        </p:grpSpPr>
        <p:grpSp>
          <p:nvGrpSpPr>
            <p:cNvPr id="58" name="Group 19">
              <a:extLst>
                <a:ext uri="{FF2B5EF4-FFF2-40B4-BE49-F238E27FC236}">
                  <a16:creationId xmlns:a16="http://schemas.microsoft.com/office/drawing/2014/main" id="{BBE41E89-F1DA-4E3C-9A75-6C5303087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3200" y="3535363"/>
              <a:ext cx="1819275" cy="1397000"/>
              <a:chOff x="1424" y="2923"/>
              <a:chExt cx="1458" cy="1120"/>
            </a:xfrm>
          </p:grpSpPr>
          <p:sp>
            <p:nvSpPr>
              <p:cNvPr id="63" name="Oval 20">
                <a:extLst>
                  <a:ext uri="{FF2B5EF4-FFF2-40B4-BE49-F238E27FC236}">
                    <a16:creationId xmlns:a16="http://schemas.microsoft.com/office/drawing/2014/main" id="{DB467108-D016-4FFA-AB3C-53DFD1E84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2" y="2923"/>
                <a:ext cx="283" cy="283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..</a:t>
                </a:r>
              </a:p>
            </p:txBody>
          </p:sp>
          <p:sp>
            <p:nvSpPr>
              <p:cNvPr id="64" name="Oval 21">
                <a:extLst>
                  <a:ext uri="{FF2B5EF4-FFF2-40B4-BE49-F238E27FC236}">
                    <a16:creationId xmlns:a16="http://schemas.microsoft.com/office/drawing/2014/main" id="{DDAAE06F-CC42-461C-9586-9B9F9ADF3A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3332"/>
                <a:ext cx="283" cy="283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1600" b="1" i="1" baseline="-250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m</a:t>
                </a:r>
              </a:p>
            </p:txBody>
          </p:sp>
          <p:sp>
            <p:nvSpPr>
              <p:cNvPr id="65" name="Rectangle 22">
                <a:extLst>
                  <a:ext uri="{FF2B5EF4-FFF2-40B4-BE49-F238E27FC236}">
                    <a16:creationId xmlns:a16="http://schemas.microsoft.com/office/drawing/2014/main" id="{4606230A-0982-4FB1-B77D-4E09275FE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2" y="3759"/>
                <a:ext cx="284" cy="284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16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m</a:t>
                </a:r>
                <a:endParaRPr lang="en-US" altLang="zh-CN" sz="16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" name="Rectangle 23">
                <a:extLst>
                  <a:ext uri="{FF2B5EF4-FFF2-40B4-BE49-F238E27FC236}">
                    <a16:creationId xmlns:a16="http://schemas.microsoft.com/office/drawing/2014/main" id="{5D97869B-7CAA-4C1C-B09F-FB4743521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4" y="3759"/>
                <a:ext cx="284" cy="284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1600" b="1" i="1" baseline="-250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m</a:t>
                </a:r>
                <a:r>
                  <a:rPr lang="en-US" altLang="zh-CN" sz="1600" b="1" baseline="-250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67" name="Oval 24">
                <a:extLst>
                  <a:ext uri="{FF2B5EF4-FFF2-40B4-BE49-F238E27FC236}">
                    <a16:creationId xmlns:a16="http://schemas.microsoft.com/office/drawing/2014/main" id="{3B959056-35A3-4BDF-ABFF-4BCF924D6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1" y="3332"/>
                <a:ext cx="283" cy="283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16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16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8" name="Rectangle 25">
                <a:extLst>
                  <a:ext uri="{FF2B5EF4-FFF2-40B4-BE49-F238E27FC236}">
                    <a16:creationId xmlns:a16="http://schemas.microsoft.com/office/drawing/2014/main" id="{A1642C01-30A3-4671-B271-30735928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3756"/>
                <a:ext cx="284" cy="284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16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16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9" name="Line 26">
                <a:extLst>
                  <a:ext uri="{FF2B5EF4-FFF2-40B4-BE49-F238E27FC236}">
                    <a16:creationId xmlns:a16="http://schemas.microsoft.com/office/drawing/2014/main" id="{95F62170-BBC4-4947-941A-263698F3B8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7" y="3171"/>
                <a:ext cx="147" cy="1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0" name="Line 27">
                <a:extLst>
                  <a:ext uri="{FF2B5EF4-FFF2-40B4-BE49-F238E27FC236}">
                    <a16:creationId xmlns:a16="http://schemas.microsoft.com/office/drawing/2014/main" id="{75AD9C14-41C4-4E9B-8D5F-1C37B4246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11" y="3171"/>
                <a:ext cx="146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1" name="Line 28">
                <a:extLst>
                  <a:ext uri="{FF2B5EF4-FFF2-40B4-BE49-F238E27FC236}">
                    <a16:creationId xmlns:a16="http://schemas.microsoft.com/office/drawing/2014/main" id="{BCB5C9E9-9505-4CD5-B182-B6822B158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4" y="3589"/>
                <a:ext cx="147" cy="1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2" name="Line 29">
                <a:extLst>
                  <a:ext uri="{FF2B5EF4-FFF2-40B4-BE49-F238E27FC236}">
                    <a16:creationId xmlns:a16="http://schemas.microsoft.com/office/drawing/2014/main" id="{05B7A508-FE07-421B-9827-A40BEBA7BD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46" y="3589"/>
                <a:ext cx="146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3" name="Line 30">
                <a:extLst>
                  <a:ext uri="{FF2B5EF4-FFF2-40B4-BE49-F238E27FC236}">
                    <a16:creationId xmlns:a16="http://schemas.microsoft.com/office/drawing/2014/main" id="{35554ECB-45FD-4ACF-8B05-24CF40D8AA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3" y="3584"/>
                <a:ext cx="147" cy="1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59" name="Text Box 32">
              <a:extLst>
                <a:ext uri="{FF2B5EF4-FFF2-40B4-BE49-F238E27FC236}">
                  <a16:creationId xmlns:a16="http://schemas.microsoft.com/office/drawing/2014/main" id="{2D29F8F0-0795-472F-B2E2-846E750A9C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5725" y="3762375"/>
              <a:ext cx="3698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T’</a:t>
              </a:r>
            </a:p>
          </p:txBody>
        </p:sp>
        <p:sp>
          <p:nvSpPr>
            <p:cNvPr id="60" name="Oval 33">
              <a:extLst>
                <a:ext uri="{FF2B5EF4-FFF2-40B4-BE49-F238E27FC236}">
                  <a16:creationId xmlns:a16="http://schemas.microsoft.com/office/drawing/2014/main" id="{99F7F531-D32A-45BA-9027-96003BDEF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950" y="3016250"/>
              <a:ext cx="352425" cy="354013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1600" i="1" baseline="-25000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1600" b="1" i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Line 34">
              <a:extLst>
                <a:ext uri="{FF2B5EF4-FFF2-40B4-BE49-F238E27FC236}">
                  <a16:creationId xmlns:a16="http://schemas.microsoft.com/office/drawing/2014/main" id="{8A627711-A8D7-420A-A43F-639221300A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77125" y="3336925"/>
              <a:ext cx="182563" cy="195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" name="Rectangle 38">
              <a:extLst>
                <a:ext uri="{FF2B5EF4-FFF2-40B4-BE49-F238E27FC236}">
                  <a16:creationId xmlns:a16="http://schemas.microsoft.com/office/drawing/2014/main" id="{4E697B9B-4021-4343-B1B3-B1B71F710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1600" y="3492500"/>
              <a:ext cx="2019300" cy="14859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lgDashDot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74" name="Line 40">
            <a:extLst>
              <a:ext uri="{FF2B5EF4-FFF2-40B4-BE49-F238E27FC236}">
                <a16:creationId xmlns:a16="http://schemas.microsoft.com/office/drawing/2014/main" id="{0399B284-5BF4-4A59-9C8C-3B1F4E1B90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6075" y="4063454"/>
            <a:ext cx="36237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5" name="Rectangle 38">
            <a:extLst>
              <a:ext uri="{FF2B5EF4-FFF2-40B4-BE49-F238E27FC236}">
                <a16:creationId xmlns:a16="http://schemas.microsoft.com/office/drawing/2014/main" id="{5FD66D9A-E6D7-4E44-92E0-90AFE5E8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00" y="2913632"/>
            <a:ext cx="2403599" cy="2241341"/>
          </a:xfrm>
          <a:prstGeom prst="rect">
            <a:avLst/>
          </a:prstGeom>
          <a:noFill/>
          <a:ln w="9525">
            <a:solidFill>
              <a:srgbClr val="00B0F0"/>
            </a:solidFill>
            <a:prstDash val="lgDashDot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15AB19"/>
              </a:solidFill>
            </a:endParaRPr>
          </a:p>
        </p:txBody>
      </p:sp>
      <p:sp>
        <p:nvSpPr>
          <p:cNvPr id="76" name="Text Box 32">
            <a:extLst>
              <a:ext uri="{FF2B5EF4-FFF2-40B4-BE49-F238E27FC236}">
                <a16:creationId xmlns:a16="http://schemas.microsoft.com/office/drawing/2014/main" id="{F39D202E-427B-4E55-B3E1-49EB86EDB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9112" y="3040423"/>
            <a:ext cx="3698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i="1" dirty="0">
                <a:solidFill>
                  <a:srgbClr val="00B0F0"/>
                </a:solidFill>
                <a:latin typeface="Times New Roman" panose="02020603050405020304" pitchFamily="18" charset="0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489FD1D-1F5E-4D64-8597-BD2184A7F7DA}"/>
                  </a:ext>
                </a:extLst>
              </p:cNvPr>
              <p:cNvSpPr txBox="1"/>
              <p:nvPr/>
            </p:nvSpPr>
            <p:spPr>
              <a:xfrm>
                <a:off x="3079247" y="5059718"/>
                <a:ext cx="5167312" cy="753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baseline="-2500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𝑑𝑒𝑝𝑡h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𝑑𝑒𝑝𝑡h</m:t>
                              </m:r>
                              <m:d>
                                <m:dPr>
                                  <m:ctrlP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0" i="1" baseline="-25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endParaRPr lang="en-US" altLang="zh-CN" b="0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489FD1D-1F5E-4D64-8597-BD2184A7F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247" y="5059718"/>
                <a:ext cx="5167312" cy="753796"/>
              </a:xfrm>
              <a:prstGeom prst="rect">
                <a:avLst/>
              </a:prstGeom>
              <a:blipFill>
                <a:blip r:embed="rId3"/>
                <a:stretch>
                  <a:fillRect l="-4412" t="-86885" b="-1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8AFE634D-E31B-48DE-A677-EFD1ED152714}"/>
                  </a:ext>
                </a:extLst>
              </p:cNvPr>
              <p:cNvSpPr txBox="1"/>
              <p:nvPr/>
            </p:nvSpPr>
            <p:spPr>
              <a:xfrm>
                <a:off x="1382834" y="4867075"/>
                <a:ext cx="101297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altLang="zh-CN" b="0" i="1" baseline="-250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baseline="-2500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b="0" i="1" baseline="-2500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8AFE634D-E31B-48DE-A677-EFD1ED152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834" y="4867075"/>
                <a:ext cx="1012970" cy="215444"/>
              </a:xfrm>
              <a:prstGeom prst="rect">
                <a:avLst/>
              </a:prstGeom>
              <a:blipFill>
                <a:blip r:embed="rId4"/>
                <a:stretch>
                  <a:fillRect l="-4938" r="-246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723C7B4E-1977-834B-A2BF-817711A2AB63}"/>
              </a:ext>
            </a:extLst>
          </p:cNvPr>
          <p:cNvSpPr/>
          <p:nvPr/>
        </p:nvSpPr>
        <p:spPr bwMode="auto">
          <a:xfrm>
            <a:off x="755576" y="908049"/>
            <a:ext cx="7632848" cy="818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Step 2: Relating the value of a problem and those of </a:t>
            </a:r>
          </a:p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its subproblems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53867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4386"/>
            <a:ext cx="8229600" cy="5761038"/>
          </a:xfrm>
        </p:spPr>
        <p:txBody>
          <a:bodyPr/>
          <a:lstStyle/>
          <a:p>
            <a:pPr algn="l"/>
            <a:endParaRPr lang="en-US" altLang="zh-CN" sz="2400" dirty="0"/>
          </a:p>
          <a:p>
            <a:pPr algn="l"/>
            <a:r>
              <a:rPr lang="en-US" altLang="zh-CN" sz="2400" dirty="0"/>
              <a:t>What happens to the expected search cost of a subtree when it becomes a subtree of a node?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DP Algorithm for 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146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43" name="Group 5">
            <a:extLst>
              <a:ext uri="{FF2B5EF4-FFF2-40B4-BE49-F238E27FC236}">
                <a16:creationId xmlns:a16="http://schemas.microsoft.com/office/drawing/2014/main" id="{809BA804-563B-4461-B197-E278503F3AEF}"/>
              </a:ext>
            </a:extLst>
          </p:cNvPr>
          <p:cNvGrpSpPr>
            <a:grpSpLocks/>
          </p:cNvGrpSpPr>
          <p:nvPr/>
        </p:nvGrpSpPr>
        <p:grpSpPr bwMode="auto">
          <a:xfrm>
            <a:off x="966580" y="3341018"/>
            <a:ext cx="1819275" cy="1397000"/>
            <a:chOff x="1424" y="2923"/>
            <a:chExt cx="1458" cy="1120"/>
          </a:xfrm>
        </p:grpSpPr>
        <p:sp>
          <p:nvSpPr>
            <p:cNvPr id="44" name="Oval 6">
              <a:extLst>
                <a:ext uri="{FF2B5EF4-FFF2-40B4-BE49-F238E27FC236}">
                  <a16:creationId xmlns:a16="http://schemas.microsoft.com/office/drawing/2014/main" id="{D92A4549-BC0D-40AF-B4BC-6759E2FE6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2" y="2923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..</a:t>
              </a:r>
            </a:p>
          </p:txBody>
        </p:sp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1A6F1E2E-1F0B-407D-A093-7205CDD3F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3332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16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45F737BB-B817-472C-8246-43989701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2" y="3759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6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m</a:t>
              </a:r>
              <a:endParaRPr lang="en-US" altLang="zh-CN" sz="1600" b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03EF6389-005D-4DE6-A3E5-94B05DDA9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4" y="3759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6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m</a:t>
              </a:r>
              <a:r>
                <a:rPr lang="en-US" altLang="zh-CN" sz="1600" b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48" name="Oval 10">
              <a:extLst>
                <a:ext uri="{FF2B5EF4-FFF2-40B4-BE49-F238E27FC236}">
                  <a16:creationId xmlns:a16="http://schemas.microsoft.com/office/drawing/2014/main" id="{25DB94E4-B2A2-44D9-A295-08361B6FE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1" y="3332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16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sz="1600" b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A84A868B-2E75-44C0-B74C-522BDE1AB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8" y="3756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6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sz="1600" b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Line 12">
              <a:extLst>
                <a:ext uri="{FF2B5EF4-FFF2-40B4-BE49-F238E27FC236}">
                  <a16:creationId xmlns:a16="http://schemas.microsoft.com/office/drawing/2014/main" id="{2A4DC136-84ED-42A9-93BA-10BC3F0550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7" y="3171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" name="Line 13">
              <a:extLst>
                <a:ext uri="{FF2B5EF4-FFF2-40B4-BE49-F238E27FC236}">
                  <a16:creationId xmlns:a16="http://schemas.microsoft.com/office/drawing/2014/main" id="{ABC5E4EF-8DA4-4581-A611-FF6645276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11" y="3171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" name="Line 14">
              <a:extLst>
                <a:ext uri="{FF2B5EF4-FFF2-40B4-BE49-F238E27FC236}">
                  <a16:creationId xmlns:a16="http://schemas.microsoft.com/office/drawing/2014/main" id="{07189513-B0EA-43E6-8F29-D9ED765A2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4" y="3589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3" name="Line 15">
              <a:extLst>
                <a:ext uri="{FF2B5EF4-FFF2-40B4-BE49-F238E27FC236}">
                  <a16:creationId xmlns:a16="http://schemas.microsoft.com/office/drawing/2014/main" id="{45F9FC4A-BB6F-4165-B738-B6C734DFEB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46" y="3589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" name="Line 16">
              <a:extLst>
                <a:ext uri="{FF2B5EF4-FFF2-40B4-BE49-F238E27FC236}">
                  <a16:creationId xmlns:a16="http://schemas.microsoft.com/office/drawing/2014/main" id="{77F918A2-3B94-47EF-B294-8475DBE709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3" y="3584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5" name="Text Box 18">
            <a:extLst>
              <a:ext uri="{FF2B5EF4-FFF2-40B4-BE49-F238E27FC236}">
                <a16:creationId xmlns:a16="http://schemas.microsoft.com/office/drawing/2014/main" id="{5711F327-001D-4F03-AC52-6E3700865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105" y="3568030"/>
            <a:ext cx="3698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T’</a:t>
            </a:r>
          </a:p>
        </p:txBody>
      </p:sp>
      <p:sp>
        <p:nvSpPr>
          <p:cNvPr id="56" name="Rectangle 37">
            <a:extLst>
              <a:ext uri="{FF2B5EF4-FFF2-40B4-BE49-F238E27FC236}">
                <a16:creationId xmlns:a16="http://schemas.microsoft.com/office/drawing/2014/main" id="{F060BFEC-7CF9-41A9-BB31-ADDAD4A79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280" y="3298155"/>
            <a:ext cx="2019300" cy="1485900"/>
          </a:xfrm>
          <a:prstGeom prst="rect">
            <a:avLst/>
          </a:prstGeom>
          <a:noFill/>
          <a:ln w="9525">
            <a:solidFill>
              <a:srgbClr val="FF0000"/>
            </a:solidFill>
            <a:prstDash val="lgDashDot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CDB1A9B-8C40-4C1B-BFB9-9FB032B3AE81}"/>
              </a:ext>
            </a:extLst>
          </p:cNvPr>
          <p:cNvGrpSpPr/>
          <p:nvPr/>
        </p:nvGrpSpPr>
        <p:grpSpPr>
          <a:xfrm>
            <a:off x="6588224" y="3040423"/>
            <a:ext cx="2035175" cy="1962150"/>
            <a:chOff x="6435725" y="3016250"/>
            <a:chExt cx="2035175" cy="1962150"/>
          </a:xfrm>
        </p:grpSpPr>
        <p:grpSp>
          <p:nvGrpSpPr>
            <p:cNvPr id="58" name="Group 19">
              <a:extLst>
                <a:ext uri="{FF2B5EF4-FFF2-40B4-BE49-F238E27FC236}">
                  <a16:creationId xmlns:a16="http://schemas.microsoft.com/office/drawing/2014/main" id="{BBE41E89-F1DA-4E3C-9A75-6C5303087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3200" y="3535363"/>
              <a:ext cx="1819275" cy="1397000"/>
              <a:chOff x="1424" y="2923"/>
              <a:chExt cx="1458" cy="1120"/>
            </a:xfrm>
          </p:grpSpPr>
          <p:sp>
            <p:nvSpPr>
              <p:cNvPr id="63" name="Oval 20">
                <a:extLst>
                  <a:ext uri="{FF2B5EF4-FFF2-40B4-BE49-F238E27FC236}">
                    <a16:creationId xmlns:a16="http://schemas.microsoft.com/office/drawing/2014/main" id="{DB467108-D016-4FFA-AB3C-53DFD1E84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2" y="2923"/>
                <a:ext cx="283" cy="283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..</a:t>
                </a:r>
              </a:p>
            </p:txBody>
          </p:sp>
          <p:sp>
            <p:nvSpPr>
              <p:cNvPr id="64" name="Oval 21">
                <a:extLst>
                  <a:ext uri="{FF2B5EF4-FFF2-40B4-BE49-F238E27FC236}">
                    <a16:creationId xmlns:a16="http://schemas.microsoft.com/office/drawing/2014/main" id="{DDAAE06F-CC42-461C-9586-9B9F9ADF3A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3332"/>
                <a:ext cx="283" cy="283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1600" b="1" i="1" baseline="-250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m</a:t>
                </a:r>
              </a:p>
            </p:txBody>
          </p:sp>
          <p:sp>
            <p:nvSpPr>
              <p:cNvPr id="65" name="Rectangle 22">
                <a:extLst>
                  <a:ext uri="{FF2B5EF4-FFF2-40B4-BE49-F238E27FC236}">
                    <a16:creationId xmlns:a16="http://schemas.microsoft.com/office/drawing/2014/main" id="{4606230A-0982-4FB1-B77D-4E09275FE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2" y="3759"/>
                <a:ext cx="284" cy="284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16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m</a:t>
                </a:r>
                <a:endParaRPr lang="en-US" altLang="zh-CN" sz="16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" name="Rectangle 23">
                <a:extLst>
                  <a:ext uri="{FF2B5EF4-FFF2-40B4-BE49-F238E27FC236}">
                    <a16:creationId xmlns:a16="http://schemas.microsoft.com/office/drawing/2014/main" id="{5D97869B-7CAA-4C1C-B09F-FB4743521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4" y="3759"/>
                <a:ext cx="284" cy="284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1600" b="1" i="1" baseline="-250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m</a:t>
                </a:r>
                <a:r>
                  <a:rPr lang="en-US" altLang="zh-CN" sz="1600" b="1" baseline="-250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67" name="Oval 24">
                <a:extLst>
                  <a:ext uri="{FF2B5EF4-FFF2-40B4-BE49-F238E27FC236}">
                    <a16:creationId xmlns:a16="http://schemas.microsoft.com/office/drawing/2014/main" id="{3B959056-35A3-4BDF-ABFF-4BCF924D6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1" y="3332"/>
                <a:ext cx="283" cy="283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16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16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8" name="Rectangle 25">
                <a:extLst>
                  <a:ext uri="{FF2B5EF4-FFF2-40B4-BE49-F238E27FC236}">
                    <a16:creationId xmlns:a16="http://schemas.microsoft.com/office/drawing/2014/main" id="{A1642C01-30A3-4671-B271-30735928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3756"/>
                <a:ext cx="284" cy="284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16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16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9" name="Line 26">
                <a:extLst>
                  <a:ext uri="{FF2B5EF4-FFF2-40B4-BE49-F238E27FC236}">
                    <a16:creationId xmlns:a16="http://schemas.microsoft.com/office/drawing/2014/main" id="{95F62170-BBC4-4947-941A-263698F3B8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7" y="3171"/>
                <a:ext cx="147" cy="1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0" name="Line 27">
                <a:extLst>
                  <a:ext uri="{FF2B5EF4-FFF2-40B4-BE49-F238E27FC236}">
                    <a16:creationId xmlns:a16="http://schemas.microsoft.com/office/drawing/2014/main" id="{75AD9C14-41C4-4E9B-8D5F-1C37B4246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11" y="3171"/>
                <a:ext cx="146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1" name="Line 28">
                <a:extLst>
                  <a:ext uri="{FF2B5EF4-FFF2-40B4-BE49-F238E27FC236}">
                    <a16:creationId xmlns:a16="http://schemas.microsoft.com/office/drawing/2014/main" id="{BCB5C9E9-9505-4CD5-B182-B6822B158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4" y="3589"/>
                <a:ext cx="147" cy="1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2" name="Line 29">
                <a:extLst>
                  <a:ext uri="{FF2B5EF4-FFF2-40B4-BE49-F238E27FC236}">
                    <a16:creationId xmlns:a16="http://schemas.microsoft.com/office/drawing/2014/main" id="{05B7A508-FE07-421B-9827-A40BEBA7BD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46" y="3589"/>
                <a:ext cx="146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3" name="Line 30">
                <a:extLst>
                  <a:ext uri="{FF2B5EF4-FFF2-40B4-BE49-F238E27FC236}">
                    <a16:creationId xmlns:a16="http://schemas.microsoft.com/office/drawing/2014/main" id="{35554ECB-45FD-4ACF-8B05-24CF40D8AA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3" y="3584"/>
                <a:ext cx="147" cy="1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59" name="Text Box 32">
              <a:extLst>
                <a:ext uri="{FF2B5EF4-FFF2-40B4-BE49-F238E27FC236}">
                  <a16:creationId xmlns:a16="http://schemas.microsoft.com/office/drawing/2014/main" id="{2D29F8F0-0795-472F-B2E2-846E750A9C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5725" y="3762375"/>
              <a:ext cx="3698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T’</a:t>
              </a:r>
            </a:p>
          </p:txBody>
        </p:sp>
        <p:sp>
          <p:nvSpPr>
            <p:cNvPr id="60" name="Oval 33">
              <a:extLst>
                <a:ext uri="{FF2B5EF4-FFF2-40B4-BE49-F238E27FC236}">
                  <a16:creationId xmlns:a16="http://schemas.microsoft.com/office/drawing/2014/main" id="{99F7F531-D32A-45BA-9027-96003BDEF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950" y="3016250"/>
              <a:ext cx="352425" cy="354013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1600" i="1" baseline="-25000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1600" b="1" i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Line 34">
              <a:extLst>
                <a:ext uri="{FF2B5EF4-FFF2-40B4-BE49-F238E27FC236}">
                  <a16:creationId xmlns:a16="http://schemas.microsoft.com/office/drawing/2014/main" id="{8A627711-A8D7-420A-A43F-639221300A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77125" y="3336925"/>
              <a:ext cx="182563" cy="195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" name="Rectangle 38">
              <a:extLst>
                <a:ext uri="{FF2B5EF4-FFF2-40B4-BE49-F238E27FC236}">
                  <a16:creationId xmlns:a16="http://schemas.microsoft.com/office/drawing/2014/main" id="{4E697B9B-4021-4343-B1B3-B1B71F710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1600" y="3492500"/>
              <a:ext cx="2019300" cy="14859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lgDashDot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74" name="Line 40">
            <a:extLst>
              <a:ext uri="{FF2B5EF4-FFF2-40B4-BE49-F238E27FC236}">
                <a16:creationId xmlns:a16="http://schemas.microsoft.com/office/drawing/2014/main" id="{0399B284-5BF4-4A59-9C8C-3B1F4E1B90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6075" y="4063454"/>
            <a:ext cx="36237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5" name="Rectangle 38">
            <a:extLst>
              <a:ext uri="{FF2B5EF4-FFF2-40B4-BE49-F238E27FC236}">
                <a16:creationId xmlns:a16="http://schemas.microsoft.com/office/drawing/2014/main" id="{5FD66D9A-E6D7-4E44-92E0-90AFE5E8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00" y="2913632"/>
            <a:ext cx="2403599" cy="2241341"/>
          </a:xfrm>
          <a:prstGeom prst="rect">
            <a:avLst/>
          </a:prstGeom>
          <a:noFill/>
          <a:ln w="9525">
            <a:solidFill>
              <a:srgbClr val="00B0F0"/>
            </a:solidFill>
            <a:prstDash val="lgDashDot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15AB19"/>
              </a:solidFill>
            </a:endParaRPr>
          </a:p>
        </p:txBody>
      </p:sp>
      <p:sp>
        <p:nvSpPr>
          <p:cNvPr id="76" name="Text Box 32">
            <a:extLst>
              <a:ext uri="{FF2B5EF4-FFF2-40B4-BE49-F238E27FC236}">
                <a16:creationId xmlns:a16="http://schemas.microsoft.com/office/drawing/2014/main" id="{F39D202E-427B-4E55-B3E1-49EB86EDB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9112" y="3040423"/>
            <a:ext cx="3698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i="1" dirty="0">
                <a:solidFill>
                  <a:srgbClr val="00B0F0"/>
                </a:solidFill>
                <a:latin typeface="Times New Roman" panose="02020603050405020304" pitchFamily="18" charset="0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489FD1D-1F5E-4D64-8597-BD2184A7F7DA}"/>
                  </a:ext>
                </a:extLst>
              </p:cNvPr>
              <p:cNvSpPr txBox="1"/>
              <p:nvPr/>
            </p:nvSpPr>
            <p:spPr>
              <a:xfrm>
                <a:off x="3079247" y="5059718"/>
                <a:ext cx="6147452" cy="1435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baseline="-2500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𝑑𝑒𝑝𝑡h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𝑑𝑒𝑝𝑡h</m:t>
                              </m:r>
                              <m:d>
                                <m:dPr>
                                  <m:ctrlP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0" i="1" baseline="-25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   =</m:t>
                      </m:r>
                      <m:nary>
                        <m:naryPr>
                          <m:chr m:val="∑"/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𝑑𝑒𝑝𝑡h</m:t>
                              </m:r>
                              <m:d>
                                <m:dPr>
                                  <m:ctrlP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baseline="-25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𝑑𝑒𝑝𝑡h</m:t>
                              </m:r>
                              <m:d>
                                <m:dPr>
                                  <m:ctrlP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0" i="1" baseline="-25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altLang="zh-CN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baseline="-25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altLang="zh-CN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b="0" i="1" baseline="-250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altLang="zh-CN" b="0" i="1" baseline="-250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zh-CN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altLang="zh-CN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489FD1D-1F5E-4D64-8597-BD2184A7F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247" y="5059718"/>
                <a:ext cx="6147452" cy="1435778"/>
              </a:xfrm>
              <a:prstGeom prst="rect">
                <a:avLst/>
              </a:prstGeom>
              <a:blipFill>
                <a:blip r:embed="rId3"/>
                <a:stretch>
                  <a:fillRect l="-3704" t="-46491" r="-823" b="-6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8AFE634D-E31B-48DE-A677-EFD1ED152714}"/>
                  </a:ext>
                </a:extLst>
              </p:cNvPr>
              <p:cNvSpPr txBox="1"/>
              <p:nvPr/>
            </p:nvSpPr>
            <p:spPr>
              <a:xfrm>
                <a:off x="1382834" y="4867075"/>
                <a:ext cx="101297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altLang="zh-CN" b="0" i="1" baseline="-250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baseline="-2500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b="0" i="1" baseline="-2500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8AFE634D-E31B-48DE-A677-EFD1ED152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834" y="4867075"/>
                <a:ext cx="1012970" cy="215444"/>
              </a:xfrm>
              <a:prstGeom prst="rect">
                <a:avLst/>
              </a:prstGeom>
              <a:blipFill>
                <a:blip r:embed="rId4"/>
                <a:stretch>
                  <a:fillRect l="-4938" r="-246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723C7B4E-1977-834B-A2BF-817711A2AB63}"/>
              </a:ext>
            </a:extLst>
          </p:cNvPr>
          <p:cNvSpPr/>
          <p:nvPr/>
        </p:nvSpPr>
        <p:spPr bwMode="auto">
          <a:xfrm>
            <a:off x="755576" y="908049"/>
            <a:ext cx="7632848" cy="818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Step 2: Relating the value of a problem and those of </a:t>
            </a:r>
          </a:p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its subproblems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26785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4386"/>
            <a:ext cx="8229600" cy="5761038"/>
          </a:xfrm>
        </p:spPr>
        <p:txBody>
          <a:bodyPr/>
          <a:lstStyle/>
          <a:p>
            <a:pPr algn="l"/>
            <a:endParaRPr lang="en-US" altLang="zh-CN" sz="2400" dirty="0"/>
          </a:p>
          <a:p>
            <a:pPr algn="l"/>
            <a:r>
              <a:rPr lang="en-US" altLang="zh-CN" sz="2400" dirty="0"/>
              <a:t>What happens to the expected search cost of a subtree when it becomes a subtree of a node?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DP Algorithm for 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147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43" name="Group 5">
            <a:extLst>
              <a:ext uri="{FF2B5EF4-FFF2-40B4-BE49-F238E27FC236}">
                <a16:creationId xmlns:a16="http://schemas.microsoft.com/office/drawing/2014/main" id="{809BA804-563B-4461-B197-E278503F3AEF}"/>
              </a:ext>
            </a:extLst>
          </p:cNvPr>
          <p:cNvGrpSpPr>
            <a:grpSpLocks/>
          </p:cNvGrpSpPr>
          <p:nvPr/>
        </p:nvGrpSpPr>
        <p:grpSpPr bwMode="auto">
          <a:xfrm>
            <a:off x="966580" y="3341018"/>
            <a:ext cx="1819275" cy="1397000"/>
            <a:chOff x="1424" y="2923"/>
            <a:chExt cx="1458" cy="1120"/>
          </a:xfrm>
        </p:grpSpPr>
        <p:sp>
          <p:nvSpPr>
            <p:cNvPr id="44" name="Oval 6">
              <a:extLst>
                <a:ext uri="{FF2B5EF4-FFF2-40B4-BE49-F238E27FC236}">
                  <a16:creationId xmlns:a16="http://schemas.microsoft.com/office/drawing/2014/main" id="{D92A4549-BC0D-40AF-B4BC-6759E2FE6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2" y="2923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..</a:t>
              </a:r>
            </a:p>
          </p:txBody>
        </p:sp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1A6F1E2E-1F0B-407D-A093-7205CDD3F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3332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16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45F737BB-B817-472C-8246-43989701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2" y="3759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6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m</a:t>
              </a:r>
              <a:endParaRPr lang="en-US" altLang="zh-CN" sz="1600" b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03EF6389-005D-4DE6-A3E5-94B05DDA9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4" y="3759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6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m</a:t>
              </a:r>
              <a:r>
                <a:rPr lang="en-US" altLang="zh-CN" sz="1600" b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48" name="Oval 10">
              <a:extLst>
                <a:ext uri="{FF2B5EF4-FFF2-40B4-BE49-F238E27FC236}">
                  <a16:creationId xmlns:a16="http://schemas.microsoft.com/office/drawing/2014/main" id="{25DB94E4-B2A2-44D9-A295-08361B6FE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1" y="3332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16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sz="1600" b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A84A868B-2E75-44C0-B74C-522BDE1AB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8" y="3756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6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sz="1600" b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Line 12">
              <a:extLst>
                <a:ext uri="{FF2B5EF4-FFF2-40B4-BE49-F238E27FC236}">
                  <a16:creationId xmlns:a16="http://schemas.microsoft.com/office/drawing/2014/main" id="{2A4DC136-84ED-42A9-93BA-10BC3F0550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7" y="3171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" name="Line 13">
              <a:extLst>
                <a:ext uri="{FF2B5EF4-FFF2-40B4-BE49-F238E27FC236}">
                  <a16:creationId xmlns:a16="http://schemas.microsoft.com/office/drawing/2014/main" id="{ABC5E4EF-8DA4-4581-A611-FF6645276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11" y="3171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" name="Line 14">
              <a:extLst>
                <a:ext uri="{FF2B5EF4-FFF2-40B4-BE49-F238E27FC236}">
                  <a16:creationId xmlns:a16="http://schemas.microsoft.com/office/drawing/2014/main" id="{07189513-B0EA-43E6-8F29-D9ED765A2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4" y="3589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3" name="Line 15">
              <a:extLst>
                <a:ext uri="{FF2B5EF4-FFF2-40B4-BE49-F238E27FC236}">
                  <a16:creationId xmlns:a16="http://schemas.microsoft.com/office/drawing/2014/main" id="{45F9FC4A-BB6F-4165-B738-B6C734DFEB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46" y="3589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" name="Line 16">
              <a:extLst>
                <a:ext uri="{FF2B5EF4-FFF2-40B4-BE49-F238E27FC236}">
                  <a16:creationId xmlns:a16="http://schemas.microsoft.com/office/drawing/2014/main" id="{77F918A2-3B94-47EF-B294-8475DBE709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3" y="3584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5" name="Text Box 18">
            <a:extLst>
              <a:ext uri="{FF2B5EF4-FFF2-40B4-BE49-F238E27FC236}">
                <a16:creationId xmlns:a16="http://schemas.microsoft.com/office/drawing/2014/main" id="{5711F327-001D-4F03-AC52-6E3700865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105" y="3568030"/>
            <a:ext cx="3698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T’</a:t>
            </a:r>
          </a:p>
        </p:txBody>
      </p:sp>
      <p:sp>
        <p:nvSpPr>
          <p:cNvPr id="56" name="Rectangle 37">
            <a:extLst>
              <a:ext uri="{FF2B5EF4-FFF2-40B4-BE49-F238E27FC236}">
                <a16:creationId xmlns:a16="http://schemas.microsoft.com/office/drawing/2014/main" id="{F060BFEC-7CF9-41A9-BB31-ADDAD4A79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280" y="3298155"/>
            <a:ext cx="2019300" cy="1485900"/>
          </a:xfrm>
          <a:prstGeom prst="rect">
            <a:avLst/>
          </a:prstGeom>
          <a:noFill/>
          <a:ln w="9525">
            <a:solidFill>
              <a:srgbClr val="FF0000"/>
            </a:solidFill>
            <a:prstDash val="lgDashDot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CDB1A9B-8C40-4C1B-BFB9-9FB032B3AE81}"/>
              </a:ext>
            </a:extLst>
          </p:cNvPr>
          <p:cNvGrpSpPr/>
          <p:nvPr/>
        </p:nvGrpSpPr>
        <p:grpSpPr>
          <a:xfrm>
            <a:off x="6588224" y="3040423"/>
            <a:ext cx="2035175" cy="1962150"/>
            <a:chOff x="6435725" y="3016250"/>
            <a:chExt cx="2035175" cy="1962150"/>
          </a:xfrm>
        </p:grpSpPr>
        <p:grpSp>
          <p:nvGrpSpPr>
            <p:cNvPr id="58" name="Group 19">
              <a:extLst>
                <a:ext uri="{FF2B5EF4-FFF2-40B4-BE49-F238E27FC236}">
                  <a16:creationId xmlns:a16="http://schemas.microsoft.com/office/drawing/2014/main" id="{BBE41E89-F1DA-4E3C-9A75-6C5303087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3200" y="3535363"/>
              <a:ext cx="1819275" cy="1397000"/>
              <a:chOff x="1424" y="2923"/>
              <a:chExt cx="1458" cy="1120"/>
            </a:xfrm>
          </p:grpSpPr>
          <p:sp>
            <p:nvSpPr>
              <p:cNvPr id="63" name="Oval 20">
                <a:extLst>
                  <a:ext uri="{FF2B5EF4-FFF2-40B4-BE49-F238E27FC236}">
                    <a16:creationId xmlns:a16="http://schemas.microsoft.com/office/drawing/2014/main" id="{DB467108-D016-4FFA-AB3C-53DFD1E84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2" y="2923"/>
                <a:ext cx="283" cy="283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..</a:t>
                </a:r>
              </a:p>
            </p:txBody>
          </p:sp>
          <p:sp>
            <p:nvSpPr>
              <p:cNvPr id="64" name="Oval 21">
                <a:extLst>
                  <a:ext uri="{FF2B5EF4-FFF2-40B4-BE49-F238E27FC236}">
                    <a16:creationId xmlns:a16="http://schemas.microsoft.com/office/drawing/2014/main" id="{DDAAE06F-CC42-461C-9586-9B9F9ADF3A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3332"/>
                <a:ext cx="283" cy="283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1600" b="1" i="1" baseline="-250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m</a:t>
                </a:r>
              </a:p>
            </p:txBody>
          </p:sp>
          <p:sp>
            <p:nvSpPr>
              <p:cNvPr id="65" name="Rectangle 22">
                <a:extLst>
                  <a:ext uri="{FF2B5EF4-FFF2-40B4-BE49-F238E27FC236}">
                    <a16:creationId xmlns:a16="http://schemas.microsoft.com/office/drawing/2014/main" id="{4606230A-0982-4FB1-B77D-4E09275FE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2" y="3759"/>
                <a:ext cx="284" cy="284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16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m</a:t>
                </a:r>
                <a:endParaRPr lang="en-US" altLang="zh-CN" sz="16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" name="Rectangle 23">
                <a:extLst>
                  <a:ext uri="{FF2B5EF4-FFF2-40B4-BE49-F238E27FC236}">
                    <a16:creationId xmlns:a16="http://schemas.microsoft.com/office/drawing/2014/main" id="{5D97869B-7CAA-4C1C-B09F-FB4743521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4" y="3759"/>
                <a:ext cx="284" cy="284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1600" b="1" i="1" baseline="-250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m</a:t>
                </a:r>
                <a:r>
                  <a:rPr lang="en-US" altLang="zh-CN" sz="1600" b="1" baseline="-250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67" name="Oval 24">
                <a:extLst>
                  <a:ext uri="{FF2B5EF4-FFF2-40B4-BE49-F238E27FC236}">
                    <a16:creationId xmlns:a16="http://schemas.microsoft.com/office/drawing/2014/main" id="{3B959056-35A3-4BDF-ABFF-4BCF924D6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1" y="3332"/>
                <a:ext cx="283" cy="283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16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16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8" name="Rectangle 25">
                <a:extLst>
                  <a:ext uri="{FF2B5EF4-FFF2-40B4-BE49-F238E27FC236}">
                    <a16:creationId xmlns:a16="http://schemas.microsoft.com/office/drawing/2014/main" id="{A1642C01-30A3-4671-B271-30735928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3756"/>
                <a:ext cx="284" cy="284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16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16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9" name="Line 26">
                <a:extLst>
                  <a:ext uri="{FF2B5EF4-FFF2-40B4-BE49-F238E27FC236}">
                    <a16:creationId xmlns:a16="http://schemas.microsoft.com/office/drawing/2014/main" id="{95F62170-BBC4-4947-941A-263698F3B8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7" y="3171"/>
                <a:ext cx="147" cy="1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0" name="Line 27">
                <a:extLst>
                  <a:ext uri="{FF2B5EF4-FFF2-40B4-BE49-F238E27FC236}">
                    <a16:creationId xmlns:a16="http://schemas.microsoft.com/office/drawing/2014/main" id="{75AD9C14-41C4-4E9B-8D5F-1C37B4246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11" y="3171"/>
                <a:ext cx="146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1" name="Line 28">
                <a:extLst>
                  <a:ext uri="{FF2B5EF4-FFF2-40B4-BE49-F238E27FC236}">
                    <a16:creationId xmlns:a16="http://schemas.microsoft.com/office/drawing/2014/main" id="{BCB5C9E9-9505-4CD5-B182-B6822B158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4" y="3589"/>
                <a:ext cx="147" cy="1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2" name="Line 29">
                <a:extLst>
                  <a:ext uri="{FF2B5EF4-FFF2-40B4-BE49-F238E27FC236}">
                    <a16:creationId xmlns:a16="http://schemas.microsoft.com/office/drawing/2014/main" id="{05B7A508-FE07-421B-9827-A40BEBA7BD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46" y="3589"/>
                <a:ext cx="146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3" name="Line 30">
                <a:extLst>
                  <a:ext uri="{FF2B5EF4-FFF2-40B4-BE49-F238E27FC236}">
                    <a16:creationId xmlns:a16="http://schemas.microsoft.com/office/drawing/2014/main" id="{35554ECB-45FD-4ACF-8B05-24CF40D8AA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3" y="3584"/>
                <a:ext cx="147" cy="1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59" name="Text Box 32">
              <a:extLst>
                <a:ext uri="{FF2B5EF4-FFF2-40B4-BE49-F238E27FC236}">
                  <a16:creationId xmlns:a16="http://schemas.microsoft.com/office/drawing/2014/main" id="{2D29F8F0-0795-472F-B2E2-846E750A9C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5725" y="3762375"/>
              <a:ext cx="3698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T’</a:t>
              </a:r>
            </a:p>
          </p:txBody>
        </p:sp>
        <p:sp>
          <p:nvSpPr>
            <p:cNvPr id="60" name="Oval 33">
              <a:extLst>
                <a:ext uri="{FF2B5EF4-FFF2-40B4-BE49-F238E27FC236}">
                  <a16:creationId xmlns:a16="http://schemas.microsoft.com/office/drawing/2014/main" id="{99F7F531-D32A-45BA-9027-96003BDEF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950" y="3016250"/>
              <a:ext cx="352425" cy="354013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1600" i="1" baseline="-25000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1600" b="1" i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Line 34">
              <a:extLst>
                <a:ext uri="{FF2B5EF4-FFF2-40B4-BE49-F238E27FC236}">
                  <a16:creationId xmlns:a16="http://schemas.microsoft.com/office/drawing/2014/main" id="{8A627711-A8D7-420A-A43F-639221300A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77125" y="3336925"/>
              <a:ext cx="182563" cy="195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" name="Rectangle 38">
              <a:extLst>
                <a:ext uri="{FF2B5EF4-FFF2-40B4-BE49-F238E27FC236}">
                  <a16:creationId xmlns:a16="http://schemas.microsoft.com/office/drawing/2014/main" id="{4E697B9B-4021-4343-B1B3-B1B71F710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1600" y="3492500"/>
              <a:ext cx="2019300" cy="14859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lgDashDot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74" name="Line 40">
            <a:extLst>
              <a:ext uri="{FF2B5EF4-FFF2-40B4-BE49-F238E27FC236}">
                <a16:creationId xmlns:a16="http://schemas.microsoft.com/office/drawing/2014/main" id="{0399B284-5BF4-4A59-9C8C-3B1F4E1B90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6075" y="4063454"/>
            <a:ext cx="36237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5" name="Rectangle 38">
            <a:extLst>
              <a:ext uri="{FF2B5EF4-FFF2-40B4-BE49-F238E27FC236}">
                <a16:creationId xmlns:a16="http://schemas.microsoft.com/office/drawing/2014/main" id="{5FD66D9A-E6D7-4E44-92E0-90AFE5E8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00" y="2913632"/>
            <a:ext cx="2403599" cy="2241341"/>
          </a:xfrm>
          <a:prstGeom prst="rect">
            <a:avLst/>
          </a:prstGeom>
          <a:noFill/>
          <a:ln w="9525">
            <a:solidFill>
              <a:srgbClr val="00B0F0"/>
            </a:solidFill>
            <a:prstDash val="lgDashDot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15AB19"/>
              </a:solidFill>
            </a:endParaRPr>
          </a:p>
        </p:txBody>
      </p:sp>
      <p:sp>
        <p:nvSpPr>
          <p:cNvPr id="76" name="Text Box 32">
            <a:extLst>
              <a:ext uri="{FF2B5EF4-FFF2-40B4-BE49-F238E27FC236}">
                <a16:creationId xmlns:a16="http://schemas.microsoft.com/office/drawing/2014/main" id="{F39D202E-427B-4E55-B3E1-49EB86EDB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9112" y="3040423"/>
            <a:ext cx="3698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i="1" dirty="0">
                <a:solidFill>
                  <a:srgbClr val="00B0F0"/>
                </a:solidFill>
                <a:latin typeface="Times New Roman" panose="02020603050405020304" pitchFamily="18" charset="0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489FD1D-1F5E-4D64-8597-BD2184A7F7DA}"/>
                  </a:ext>
                </a:extLst>
              </p:cNvPr>
              <p:cNvSpPr txBox="1"/>
              <p:nvPr/>
            </p:nvSpPr>
            <p:spPr>
              <a:xfrm>
                <a:off x="3079247" y="5059718"/>
                <a:ext cx="6147452" cy="1435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baseline="-2500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𝑑𝑒𝑝𝑡h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𝑑𝑒𝑝𝑡h</m:t>
                              </m:r>
                              <m:d>
                                <m:dPr>
                                  <m:ctrlP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0" i="1" baseline="-25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   =</m:t>
                      </m:r>
                      <m:nary>
                        <m:naryPr>
                          <m:chr m:val="∑"/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𝑑𝑒𝑝𝑡h</m:t>
                              </m:r>
                              <m:d>
                                <m:dPr>
                                  <m:ctrlP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baseline="-25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𝑑𝑒𝑝𝑡h</m:t>
                              </m:r>
                              <m:d>
                                <m:dPr>
                                  <m:ctrlP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0" i="1" baseline="-25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altLang="zh-CN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baseline="-25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altLang="zh-CN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b="0" i="1" baseline="-250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altLang="zh-CN" b="0" i="1" baseline="-250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zh-CN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altLang="zh-CN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489FD1D-1F5E-4D64-8597-BD2184A7F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247" y="5059718"/>
                <a:ext cx="6147452" cy="1435778"/>
              </a:xfrm>
              <a:prstGeom prst="rect">
                <a:avLst/>
              </a:prstGeom>
              <a:blipFill>
                <a:blip r:embed="rId3"/>
                <a:stretch>
                  <a:fillRect l="-3704" t="-46491" r="-823" b="-6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8AFE634D-E31B-48DE-A677-EFD1ED152714}"/>
                  </a:ext>
                </a:extLst>
              </p:cNvPr>
              <p:cNvSpPr txBox="1"/>
              <p:nvPr/>
            </p:nvSpPr>
            <p:spPr>
              <a:xfrm>
                <a:off x="1382834" y="4867075"/>
                <a:ext cx="101297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altLang="zh-CN" b="0" i="1" baseline="-250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baseline="-2500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b="0" i="1" baseline="-2500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8AFE634D-E31B-48DE-A677-EFD1ED152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834" y="4867075"/>
                <a:ext cx="1012970" cy="215444"/>
              </a:xfrm>
              <a:prstGeom prst="rect">
                <a:avLst/>
              </a:prstGeom>
              <a:blipFill>
                <a:blip r:embed="rId4"/>
                <a:stretch>
                  <a:fillRect l="-4938" r="-246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505F0679-FFB3-4832-BC7C-15FF6308A73C}"/>
                  </a:ext>
                </a:extLst>
              </p:cNvPr>
              <p:cNvSpPr/>
              <p:nvPr/>
            </p:nvSpPr>
            <p:spPr>
              <a:xfrm>
                <a:off x="181938" y="5483097"/>
                <a:ext cx="2924840" cy="1652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4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altLang="zh-CN" sz="15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5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altLang="zh-CN" sz="15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CN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15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altLang="zh-CN" sz="15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altLang="zh-CN" sz="1500" b="0" i="1" dirty="0">
                  <a:solidFill>
                    <a:schemeClr val="tx1"/>
                  </a:solidFill>
                </a:endParaRPr>
              </a:p>
              <a:p>
                <a:pPr>
                  <a:lnSpc>
                    <a:spcPts val="4300"/>
                  </a:lnSpc>
                </a:pPr>
                <a:r>
                  <a:rPr lang="en-US" altLang="zh-CN" sz="1500" b="0" i="1" dirty="0"/>
                  <a:t>          </a:t>
                </a:r>
                <a14:m>
                  <m:oMath xmlns:m="http://schemas.openxmlformats.org/officeDocument/2006/math">
                    <m:r>
                      <a:rPr lang="en-US" altLang="zh-CN" sz="1500" b="0" i="1" smtClean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endParaRPr lang="zh-CN" altLang="en-US" sz="1500" b="0" i="1" dirty="0">
                  <a:solidFill>
                    <a:schemeClr val="tx1"/>
                  </a:solidFill>
                </a:endParaRPr>
              </a:p>
              <a:p>
                <a:pPr>
                  <a:lnSpc>
                    <a:spcPts val="4300"/>
                  </a:lnSpc>
                </a:pPr>
                <a:endParaRPr lang="zh-CN" altLang="en-US" sz="1500" b="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505F0679-FFB3-4832-BC7C-15FF6308A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38" y="5483097"/>
                <a:ext cx="2924840" cy="1652568"/>
              </a:xfrm>
              <a:prstGeom prst="rect">
                <a:avLst/>
              </a:prstGeom>
              <a:blipFill>
                <a:blip r:embed="rId5"/>
                <a:stretch>
                  <a:fillRect t="-47692" b="-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723C7B4E-1977-834B-A2BF-817711A2AB63}"/>
              </a:ext>
            </a:extLst>
          </p:cNvPr>
          <p:cNvSpPr/>
          <p:nvPr/>
        </p:nvSpPr>
        <p:spPr bwMode="auto">
          <a:xfrm>
            <a:off x="755576" y="908049"/>
            <a:ext cx="7632848" cy="818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Step 2: Relating the value of a problem and those of </a:t>
            </a:r>
          </a:p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its subproblems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Rectangle 37">
            <a:extLst>
              <a:ext uri="{FF2B5EF4-FFF2-40B4-BE49-F238E27FC236}">
                <a16:creationId xmlns:a16="http://schemas.microsoft.com/office/drawing/2014/main" id="{F49B5CBD-63FB-204B-A1DD-6D3FF061F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470" y="5288414"/>
            <a:ext cx="2819429" cy="1337291"/>
          </a:xfrm>
          <a:prstGeom prst="rect">
            <a:avLst/>
          </a:prstGeom>
          <a:noFill/>
          <a:ln w="28575">
            <a:solidFill>
              <a:srgbClr val="FFC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40829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4386"/>
            <a:ext cx="8229600" cy="5761038"/>
          </a:xfrm>
        </p:spPr>
        <p:txBody>
          <a:bodyPr/>
          <a:lstStyle/>
          <a:p>
            <a:pPr algn="l"/>
            <a:endParaRPr lang="en-US" altLang="zh-CN" sz="2400" dirty="0"/>
          </a:p>
          <a:p>
            <a:pPr algn="l"/>
            <a:r>
              <a:rPr lang="en-US" altLang="zh-CN" sz="2400" dirty="0"/>
              <a:t>What happens to the expected search cost of a subtree when it becomes a subtree of a node?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DP Algorithm for 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148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43" name="Group 5">
            <a:extLst>
              <a:ext uri="{FF2B5EF4-FFF2-40B4-BE49-F238E27FC236}">
                <a16:creationId xmlns:a16="http://schemas.microsoft.com/office/drawing/2014/main" id="{809BA804-563B-4461-B197-E278503F3AEF}"/>
              </a:ext>
            </a:extLst>
          </p:cNvPr>
          <p:cNvGrpSpPr>
            <a:grpSpLocks/>
          </p:cNvGrpSpPr>
          <p:nvPr/>
        </p:nvGrpSpPr>
        <p:grpSpPr bwMode="auto">
          <a:xfrm>
            <a:off x="966580" y="3341018"/>
            <a:ext cx="1819275" cy="1397000"/>
            <a:chOff x="1424" y="2923"/>
            <a:chExt cx="1458" cy="1120"/>
          </a:xfrm>
        </p:grpSpPr>
        <p:sp>
          <p:nvSpPr>
            <p:cNvPr id="44" name="Oval 6">
              <a:extLst>
                <a:ext uri="{FF2B5EF4-FFF2-40B4-BE49-F238E27FC236}">
                  <a16:creationId xmlns:a16="http://schemas.microsoft.com/office/drawing/2014/main" id="{D92A4549-BC0D-40AF-B4BC-6759E2FE6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2" y="2923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..</a:t>
              </a:r>
            </a:p>
          </p:txBody>
        </p:sp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1A6F1E2E-1F0B-407D-A093-7205CDD3F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3332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16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45F737BB-B817-472C-8246-43989701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2" y="3759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6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m</a:t>
              </a:r>
              <a:endParaRPr lang="en-US" altLang="zh-CN" sz="1600" b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03EF6389-005D-4DE6-A3E5-94B05DDA9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4" y="3759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600" b="1" i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m</a:t>
              </a:r>
              <a:r>
                <a:rPr lang="en-US" altLang="zh-CN" sz="1600" b="1" baseline="-25000">
                  <a:solidFill>
                    <a:schemeClr val="tx2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48" name="Oval 10">
              <a:extLst>
                <a:ext uri="{FF2B5EF4-FFF2-40B4-BE49-F238E27FC236}">
                  <a16:creationId xmlns:a16="http://schemas.microsoft.com/office/drawing/2014/main" id="{25DB94E4-B2A2-44D9-A295-08361B6FE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1" y="3332"/>
              <a:ext cx="283" cy="283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16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sz="1600" b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A84A868B-2E75-44C0-B74C-522BDE1AB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8" y="3756"/>
              <a:ext cx="284" cy="2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6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sz="1600" b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Line 12">
              <a:extLst>
                <a:ext uri="{FF2B5EF4-FFF2-40B4-BE49-F238E27FC236}">
                  <a16:creationId xmlns:a16="http://schemas.microsoft.com/office/drawing/2014/main" id="{2A4DC136-84ED-42A9-93BA-10BC3F0550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7" y="3171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" name="Line 13">
              <a:extLst>
                <a:ext uri="{FF2B5EF4-FFF2-40B4-BE49-F238E27FC236}">
                  <a16:creationId xmlns:a16="http://schemas.microsoft.com/office/drawing/2014/main" id="{ABC5E4EF-8DA4-4581-A611-FF6645276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11" y="3171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" name="Line 14">
              <a:extLst>
                <a:ext uri="{FF2B5EF4-FFF2-40B4-BE49-F238E27FC236}">
                  <a16:creationId xmlns:a16="http://schemas.microsoft.com/office/drawing/2014/main" id="{07189513-B0EA-43E6-8F29-D9ED765A2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4" y="3589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3" name="Line 15">
              <a:extLst>
                <a:ext uri="{FF2B5EF4-FFF2-40B4-BE49-F238E27FC236}">
                  <a16:creationId xmlns:a16="http://schemas.microsoft.com/office/drawing/2014/main" id="{45F9FC4A-BB6F-4165-B738-B6C734DFEB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46" y="3589"/>
              <a:ext cx="146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" name="Line 16">
              <a:extLst>
                <a:ext uri="{FF2B5EF4-FFF2-40B4-BE49-F238E27FC236}">
                  <a16:creationId xmlns:a16="http://schemas.microsoft.com/office/drawing/2014/main" id="{77F918A2-3B94-47EF-B294-8475DBE709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3" y="3584"/>
              <a:ext cx="14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5" name="Text Box 18">
            <a:extLst>
              <a:ext uri="{FF2B5EF4-FFF2-40B4-BE49-F238E27FC236}">
                <a16:creationId xmlns:a16="http://schemas.microsoft.com/office/drawing/2014/main" id="{5711F327-001D-4F03-AC52-6E3700865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105" y="3568030"/>
            <a:ext cx="3698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T’</a:t>
            </a:r>
          </a:p>
        </p:txBody>
      </p:sp>
      <p:sp>
        <p:nvSpPr>
          <p:cNvPr id="56" name="Rectangle 37">
            <a:extLst>
              <a:ext uri="{FF2B5EF4-FFF2-40B4-BE49-F238E27FC236}">
                <a16:creationId xmlns:a16="http://schemas.microsoft.com/office/drawing/2014/main" id="{F060BFEC-7CF9-41A9-BB31-ADDAD4A79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280" y="3298155"/>
            <a:ext cx="2019300" cy="1485900"/>
          </a:xfrm>
          <a:prstGeom prst="rect">
            <a:avLst/>
          </a:prstGeom>
          <a:noFill/>
          <a:ln w="9525">
            <a:solidFill>
              <a:srgbClr val="FF0000"/>
            </a:solidFill>
            <a:prstDash val="lgDashDot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CDB1A9B-8C40-4C1B-BFB9-9FB032B3AE81}"/>
              </a:ext>
            </a:extLst>
          </p:cNvPr>
          <p:cNvGrpSpPr/>
          <p:nvPr/>
        </p:nvGrpSpPr>
        <p:grpSpPr>
          <a:xfrm>
            <a:off x="6588224" y="3040423"/>
            <a:ext cx="2035175" cy="1962150"/>
            <a:chOff x="6435725" y="3016250"/>
            <a:chExt cx="2035175" cy="1962150"/>
          </a:xfrm>
        </p:grpSpPr>
        <p:grpSp>
          <p:nvGrpSpPr>
            <p:cNvPr id="58" name="Group 19">
              <a:extLst>
                <a:ext uri="{FF2B5EF4-FFF2-40B4-BE49-F238E27FC236}">
                  <a16:creationId xmlns:a16="http://schemas.microsoft.com/office/drawing/2014/main" id="{BBE41E89-F1DA-4E3C-9A75-6C5303087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3200" y="3535363"/>
              <a:ext cx="1819275" cy="1397000"/>
              <a:chOff x="1424" y="2923"/>
              <a:chExt cx="1458" cy="1120"/>
            </a:xfrm>
          </p:grpSpPr>
          <p:sp>
            <p:nvSpPr>
              <p:cNvPr id="63" name="Oval 20">
                <a:extLst>
                  <a:ext uri="{FF2B5EF4-FFF2-40B4-BE49-F238E27FC236}">
                    <a16:creationId xmlns:a16="http://schemas.microsoft.com/office/drawing/2014/main" id="{DB467108-D016-4FFA-AB3C-53DFD1E84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2" y="2923"/>
                <a:ext cx="283" cy="283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..</a:t>
                </a:r>
              </a:p>
            </p:txBody>
          </p:sp>
          <p:sp>
            <p:nvSpPr>
              <p:cNvPr id="64" name="Oval 21">
                <a:extLst>
                  <a:ext uri="{FF2B5EF4-FFF2-40B4-BE49-F238E27FC236}">
                    <a16:creationId xmlns:a16="http://schemas.microsoft.com/office/drawing/2014/main" id="{DDAAE06F-CC42-461C-9586-9B9F9ADF3A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3332"/>
                <a:ext cx="283" cy="283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1600" b="1" i="1" baseline="-250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m</a:t>
                </a:r>
              </a:p>
            </p:txBody>
          </p:sp>
          <p:sp>
            <p:nvSpPr>
              <p:cNvPr id="65" name="Rectangle 22">
                <a:extLst>
                  <a:ext uri="{FF2B5EF4-FFF2-40B4-BE49-F238E27FC236}">
                    <a16:creationId xmlns:a16="http://schemas.microsoft.com/office/drawing/2014/main" id="{4606230A-0982-4FB1-B77D-4E09275FE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2" y="3759"/>
                <a:ext cx="284" cy="284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16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m</a:t>
                </a:r>
                <a:endParaRPr lang="en-US" altLang="zh-CN" sz="16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" name="Rectangle 23">
                <a:extLst>
                  <a:ext uri="{FF2B5EF4-FFF2-40B4-BE49-F238E27FC236}">
                    <a16:creationId xmlns:a16="http://schemas.microsoft.com/office/drawing/2014/main" id="{5D97869B-7CAA-4C1C-B09F-FB4743521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4" y="3759"/>
                <a:ext cx="284" cy="284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1600" b="1" i="1" baseline="-250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m</a:t>
                </a:r>
                <a:r>
                  <a:rPr lang="en-US" altLang="zh-CN" sz="1600" b="1" baseline="-250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67" name="Oval 24">
                <a:extLst>
                  <a:ext uri="{FF2B5EF4-FFF2-40B4-BE49-F238E27FC236}">
                    <a16:creationId xmlns:a16="http://schemas.microsoft.com/office/drawing/2014/main" id="{3B959056-35A3-4BDF-ABFF-4BCF924D6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1" y="3332"/>
                <a:ext cx="283" cy="283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16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16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8" name="Rectangle 25">
                <a:extLst>
                  <a:ext uri="{FF2B5EF4-FFF2-40B4-BE49-F238E27FC236}">
                    <a16:creationId xmlns:a16="http://schemas.microsoft.com/office/drawing/2014/main" id="{A1642C01-30A3-4671-B271-30735928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3756"/>
                <a:ext cx="284" cy="284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 b="1" i="1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1600" b="1" i="1" baseline="-2500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16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9" name="Line 26">
                <a:extLst>
                  <a:ext uri="{FF2B5EF4-FFF2-40B4-BE49-F238E27FC236}">
                    <a16:creationId xmlns:a16="http://schemas.microsoft.com/office/drawing/2014/main" id="{95F62170-BBC4-4947-941A-263698F3B8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7" y="3171"/>
                <a:ext cx="147" cy="1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0" name="Line 27">
                <a:extLst>
                  <a:ext uri="{FF2B5EF4-FFF2-40B4-BE49-F238E27FC236}">
                    <a16:creationId xmlns:a16="http://schemas.microsoft.com/office/drawing/2014/main" id="{75AD9C14-41C4-4E9B-8D5F-1C37B4246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11" y="3171"/>
                <a:ext cx="146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1" name="Line 28">
                <a:extLst>
                  <a:ext uri="{FF2B5EF4-FFF2-40B4-BE49-F238E27FC236}">
                    <a16:creationId xmlns:a16="http://schemas.microsoft.com/office/drawing/2014/main" id="{BCB5C9E9-9505-4CD5-B182-B6822B158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4" y="3589"/>
                <a:ext cx="147" cy="1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2" name="Line 29">
                <a:extLst>
                  <a:ext uri="{FF2B5EF4-FFF2-40B4-BE49-F238E27FC236}">
                    <a16:creationId xmlns:a16="http://schemas.microsoft.com/office/drawing/2014/main" id="{05B7A508-FE07-421B-9827-A40BEBA7BD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46" y="3589"/>
                <a:ext cx="146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3" name="Line 30">
                <a:extLst>
                  <a:ext uri="{FF2B5EF4-FFF2-40B4-BE49-F238E27FC236}">
                    <a16:creationId xmlns:a16="http://schemas.microsoft.com/office/drawing/2014/main" id="{35554ECB-45FD-4ACF-8B05-24CF40D8AA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3" y="3584"/>
                <a:ext cx="147" cy="1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59" name="Text Box 32">
              <a:extLst>
                <a:ext uri="{FF2B5EF4-FFF2-40B4-BE49-F238E27FC236}">
                  <a16:creationId xmlns:a16="http://schemas.microsoft.com/office/drawing/2014/main" id="{2D29F8F0-0795-472F-B2E2-846E750A9C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5725" y="3762375"/>
              <a:ext cx="3698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T’</a:t>
              </a:r>
            </a:p>
          </p:txBody>
        </p:sp>
        <p:sp>
          <p:nvSpPr>
            <p:cNvPr id="60" name="Oval 33">
              <a:extLst>
                <a:ext uri="{FF2B5EF4-FFF2-40B4-BE49-F238E27FC236}">
                  <a16:creationId xmlns:a16="http://schemas.microsoft.com/office/drawing/2014/main" id="{99F7F531-D32A-45BA-9027-96003BDEF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950" y="3016250"/>
              <a:ext cx="352425" cy="354013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i="1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1600" i="1" baseline="-25000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1600" b="1" i="1" baseline="-250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Line 34">
              <a:extLst>
                <a:ext uri="{FF2B5EF4-FFF2-40B4-BE49-F238E27FC236}">
                  <a16:creationId xmlns:a16="http://schemas.microsoft.com/office/drawing/2014/main" id="{8A627711-A8D7-420A-A43F-639221300A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77125" y="3336925"/>
              <a:ext cx="182563" cy="195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" name="Rectangle 38">
              <a:extLst>
                <a:ext uri="{FF2B5EF4-FFF2-40B4-BE49-F238E27FC236}">
                  <a16:creationId xmlns:a16="http://schemas.microsoft.com/office/drawing/2014/main" id="{4E697B9B-4021-4343-B1B3-B1B71F710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1600" y="3492500"/>
              <a:ext cx="2019300" cy="14859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lgDashDot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74" name="Line 40">
            <a:extLst>
              <a:ext uri="{FF2B5EF4-FFF2-40B4-BE49-F238E27FC236}">
                <a16:creationId xmlns:a16="http://schemas.microsoft.com/office/drawing/2014/main" id="{0399B284-5BF4-4A59-9C8C-3B1F4E1B90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6075" y="4063454"/>
            <a:ext cx="36237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5" name="Rectangle 38">
            <a:extLst>
              <a:ext uri="{FF2B5EF4-FFF2-40B4-BE49-F238E27FC236}">
                <a16:creationId xmlns:a16="http://schemas.microsoft.com/office/drawing/2014/main" id="{5FD66D9A-E6D7-4E44-92E0-90AFE5E8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00" y="2913632"/>
            <a:ext cx="2403599" cy="2241341"/>
          </a:xfrm>
          <a:prstGeom prst="rect">
            <a:avLst/>
          </a:prstGeom>
          <a:noFill/>
          <a:ln w="9525">
            <a:solidFill>
              <a:srgbClr val="00B0F0"/>
            </a:solidFill>
            <a:prstDash val="lgDashDot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15AB19"/>
              </a:solidFill>
            </a:endParaRPr>
          </a:p>
        </p:txBody>
      </p:sp>
      <p:sp>
        <p:nvSpPr>
          <p:cNvPr id="76" name="Text Box 32">
            <a:extLst>
              <a:ext uri="{FF2B5EF4-FFF2-40B4-BE49-F238E27FC236}">
                <a16:creationId xmlns:a16="http://schemas.microsoft.com/office/drawing/2014/main" id="{F39D202E-427B-4E55-B3E1-49EB86EDB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9112" y="3040423"/>
            <a:ext cx="3698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i="1" dirty="0">
                <a:solidFill>
                  <a:srgbClr val="00B0F0"/>
                </a:solidFill>
                <a:latin typeface="Times New Roman" panose="02020603050405020304" pitchFamily="18" charset="0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489FD1D-1F5E-4D64-8597-BD2184A7F7DA}"/>
                  </a:ext>
                </a:extLst>
              </p:cNvPr>
              <p:cNvSpPr txBox="1"/>
              <p:nvPr/>
            </p:nvSpPr>
            <p:spPr>
              <a:xfrm>
                <a:off x="3079247" y="5059718"/>
                <a:ext cx="6147452" cy="1435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baseline="-2500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𝑑𝑒𝑝𝑡h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𝑑𝑒𝑝𝑡h</m:t>
                              </m:r>
                              <m:d>
                                <m:dPr>
                                  <m:ctrlP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0" i="1" baseline="-25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   =</m:t>
                      </m:r>
                      <m:nary>
                        <m:naryPr>
                          <m:chr m:val="∑"/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𝑑𝑒𝑝𝑡h</m:t>
                              </m:r>
                              <m:d>
                                <m:dPr>
                                  <m:ctrlP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baseline="-25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𝑑𝑒𝑝𝑡h</m:t>
                              </m:r>
                              <m:d>
                                <m:dPr>
                                  <m:ctrlP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0" i="1" baseline="-25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altLang="zh-CN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baseline="-25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altLang="zh-CN" b="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b="0" i="1" baseline="-2500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altLang="zh-CN" b="0" i="1" baseline="-250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zh-CN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altLang="zh-CN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489FD1D-1F5E-4D64-8597-BD2184A7F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247" y="5059718"/>
                <a:ext cx="6147452" cy="1435778"/>
              </a:xfrm>
              <a:prstGeom prst="rect">
                <a:avLst/>
              </a:prstGeom>
              <a:blipFill>
                <a:blip r:embed="rId3"/>
                <a:stretch>
                  <a:fillRect l="-3704" t="-46491" r="-823" b="-6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8AFE634D-E31B-48DE-A677-EFD1ED152714}"/>
                  </a:ext>
                </a:extLst>
              </p:cNvPr>
              <p:cNvSpPr txBox="1"/>
              <p:nvPr/>
            </p:nvSpPr>
            <p:spPr>
              <a:xfrm>
                <a:off x="1382834" y="4867075"/>
                <a:ext cx="101297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altLang="zh-CN" b="0" i="1" baseline="-250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baseline="-2500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b="0" i="1" baseline="-2500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8AFE634D-E31B-48DE-A677-EFD1ED152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834" y="4867075"/>
                <a:ext cx="1012970" cy="215444"/>
              </a:xfrm>
              <a:prstGeom prst="rect">
                <a:avLst/>
              </a:prstGeom>
              <a:blipFill>
                <a:blip r:embed="rId4"/>
                <a:stretch>
                  <a:fillRect l="-4938" r="-246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505F0679-FFB3-4832-BC7C-15FF6308A73C}"/>
                  </a:ext>
                </a:extLst>
              </p:cNvPr>
              <p:cNvSpPr/>
              <p:nvPr/>
            </p:nvSpPr>
            <p:spPr>
              <a:xfrm>
                <a:off x="181938" y="5483097"/>
                <a:ext cx="2924840" cy="1652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4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altLang="zh-CN" sz="15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5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altLang="zh-CN" sz="15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CN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15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altLang="zh-CN" sz="15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altLang="zh-CN" sz="1500" b="0" i="1" dirty="0">
                  <a:solidFill>
                    <a:schemeClr val="tx1"/>
                  </a:solidFill>
                </a:endParaRPr>
              </a:p>
              <a:p>
                <a:pPr>
                  <a:lnSpc>
                    <a:spcPts val="4300"/>
                  </a:lnSpc>
                </a:pPr>
                <a:r>
                  <a:rPr lang="en-US" altLang="zh-CN" sz="1500" b="0" i="1" dirty="0"/>
                  <a:t>          </a:t>
                </a:r>
                <a14:m>
                  <m:oMath xmlns:m="http://schemas.openxmlformats.org/officeDocument/2006/math">
                    <m:r>
                      <a:rPr lang="en-US" altLang="zh-CN" sz="1500" b="0" i="1" smtClean="0">
                        <a:latin typeface="Cambria Math" panose="02040503050406030204" pitchFamily="18" charset="0"/>
                      </a:rPr>
                      <m:t>     =</m:t>
                    </m:r>
                    <m:r>
                      <a:rPr lang="en-US" altLang="zh-CN" sz="15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1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1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zh-CN" altLang="en-US" sz="1500" b="0" i="1" dirty="0">
                  <a:solidFill>
                    <a:schemeClr val="tx1"/>
                  </a:solidFill>
                </a:endParaRPr>
              </a:p>
              <a:p>
                <a:pPr>
                  <a:lnSpc>
                    <a:spcPts val="4300"/>
                  </a:lnSpc>
                </a:pPr>
                <a:endParaRPr lang="zh-CN" altLang="en-US" sz="1500" b="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505F0679-FFB3-4832-BC7C-15FF6308A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38" y="5483097"/>
                <a:ext cx="2924840" cy="1652568"/>
              </a:xfrm>
              <a:prstGeom prst="rect">
                <a:avLst/>
              </a:prstGeom>
              <a:blipFill>
                <a:blip r:embed="rId5"/>
                <a:stretch>
                  <a:fillRect t="-47692" b="-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723C7B4E-1977-834B-A2BF-817711A2AB63}"/>
              </a:ext>
            </a:extLst>
          </p:cNvPr>
          <p:cNvSpPr/>
          <p:nvPr/>
        </p:nvSpPr>
        <p:spPr bwMode="auto">
          <a:xfrm>
            <a:off x="755576" y="908049"/>
            <a:ext cx="7632848" cy="818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Step 2: Relating the value of a problem and those of </a:t>
            </a:r>
          </a:p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its subproblems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Rectangle 37">
            <a:extLst>
              <a:ext uri="{FF2B5EF4-FFF2-40B4-BE49-F238E27FC236}">
                <a16:creationId xmlns:a16="http://schemas.microsoft.com/office/drawing/2014/main" id="{F265A1F9-BB8C-164E-8CCD-F35CC8B24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470" y="5288414"/>
            <a:ext cx="2819429" cy="1337291"/>
          </a:xfrm>
          <a:prstGeom prst="rect">
            <a:avLst/>
          </a:prstGeom>
          <a:noFill/>
          <a:ln w="28575">
            <a:solidFill>
              <a:srgbClr val="FFC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17517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9552" y="1916832"/>
            <a:ext cx="8229600" cy="5761038"/>
          </a:xfrm>
        </p:spPr>
        <p:txBody>
          <a:bodyPr/>
          <a:lstStyle/>
          <a:p>
            <a:pPr algn="l"/>
            <a:r>
              <a:rPr lang="en-US" altLang="zh-CN" sz="2400" dirty="0"/>
              <a:t>Thus, if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r</a:t>
            </a:r>
            <a:r>
              <a:rPr lang="en-US" altLang="zh-CN" sz="2400" dirty="0"/>
              <a:t> is the root of an optimal subtree containing keys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i</a:t>
            </a:r>
            <a:r>
              <a:rPr lang="en-US" altLang="zh-CN" sz="2400" i="1" dirty="0"/>
              <a:t> , ...,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j</a:t>
            </a:r>
            <a:r>
              <a:rPr lang="en-US" altLang="zh-CN" sz="2400" i="1" dirty="0"/>
              <a:t> </a:t>
            </a:r>
            <a:r>
              <a:rPr lang="en-US" altLang="zh-CN" sz="2400" dirty="0"/>
              <a:t>, we have</a:t>
            </a:r>
          </a:p>
          <a:p>
            <a:pPr algn="ctr" eaLnBrk="1" hangingPunct="1">
              <a:lnSpc>
                <a:spcPct val="110000"/>
              </a:lnSpc>
              <a:buClr>
                <a:schemeClr val="tx1"/>
              </a:buClr>
              <a:buSzPct val="90000"/>
              <a:buNone/>
            </a:pPr>
            <a:r>
              <a:rPr kumimoji="1" lang="en-US" altLang="zh-CN" sz="2400" i="1" dirty="0"/>
              <a:t>e</a:t>
            </a:r>
            <a:r>
              <a:rPr kumimoji="1" lang="en-US" altLang="zh-CN" sz="2400" dirty="0"/>
              <a:t>[</a:t>
            </a:r>
            <a:r>
              <a:rPr kumimoji="1" lang="en-US" altLang="zh-CN" sz="2400" i="1" dirty="0" err="1"/>
              <a:t>i</a:t>
            </a:r>
            <a:r>
              <a:rPr lang="en-US" altLang="zh-CN" sz="2400" i="1" dirty="0"/>
              <a:t> ,</a:t>
            </a:r>
            <a:r>
              <a:rPr kumimoji="1" lang="en-US" altLang="zh-CN" sz="2400" dirty="0"/>
              <a:t> </a:t>
            </a:r>
            <a:r>
              <a:rPr kumimoji="1" lang="en-US" altLang="zh-CN" sz="2400" i="1" dirty="0"/>
              <a:t>j</a:t>
            </a:r>
            <a:r>
              <a:rPr kumimoji="1" lang="en-US" altLang="zh-CN" sz="2400" dirty="0"/>
              <a:t>] = </a:t>
            </a:r>
            <a:r>
              <a:rPr kumimoji="1" lang="en-US" altLang="zh-CN" sz="2400" i="1" dirty="0" err="1">
                <a:solidFill>
                  <a:srgbClr val="FF0000"/>
                </a:solidFill>
              </a:rPr>
              <a:t>p</a:t>
            </a:r>
            <a:r>
              <a:rPr kumimoji="1" lang="en-US" altLang="zh-CN" sz="2400" i="1" baseline="-25000" dirty="0" err="1">
                <a:solidFill>
                  <a:srgbClr val="FF0000"/>
                </a:solidFill>
              </a:rPr>
              <a:t>r</a:t>
            </a:r>
            <a:r>
              <a:rPr kumimoji="1" lang="en-US" altLang="zh-CN" sz="2400" dirty="0"/>
              <a:t>+(</a:t>
            </a:r>
            <a:r>
              <a:rPr kumimoji="1" lang="en-US" altLang="zh-CN" sz="2400" i="1" dirty="0"/>
              <a:t>e</a:t>
            </a:r>
            <a:r>
              <a:rPr kumimoji="1" lang="en-US" altLang="zh-CN" sz="2400" dirty="0"/>
              <a:t>[</a:t>
            </a:r>
            <a:r>
              <a:rPr kumimoji="1" lang="en-US" altLang="zh-CN" sz="2400" i="1" dirty="0" err="1"/>
              <a:t>i</a:t>
            </a:r>
            <a:r>
              <a:rPr lang="en-US" altLang="zh-CN" sz="2400" i="1" dirty="0"/>
              <a:t> , </a:t>
            </a:r>
            <a:r>
              <a:rPr kumimoji="1" lang="en-US" altLang="zh-CN" sz="2400" i="1" dirty="0"/>
              <a:t>r</a:t>
            </a:r>
            <a:r>
              <a:rPr kumimoji="1" lang="en-US" altLang="zh-CN" sz="2400" dirty="0"/>
              <a:t>-1]+</a:t>
            </a:r>
            <a:r>
              <a:rPr kumimoji="1" lang="en-US" altLang="zh-CN" sz="2400" i="1" dirty="0">
                <a:solidFill>
                  <a:srgbClr val="FF0000"/>
                </a:solidFill>
              </a:rPr>
              <a:t>w</a:t>
            </a:r>
            <a:r>
              <a:rPr kumimoji="1" lang="en-US" altLang="zh-CN" sz="2400" dirty="0">
                <a:solidFill>
                  <a:srgbClr val="FF0000"/>
                </a:solidFill>
              </a:rPr>
              <a:t>[</a:t>
            </a:r>
            <a:r>
              <a:rPr kumimoji="1" lang="en-US" altLang="zh-CN" sz="2400" i="1" dirty="0" err="1">
                <a:solidFill>
                  <a:srgbClr val="FF0000"/>
                </a:solidFill>
              </a:rPr>
              <a:t>i</a:t>
            </a:r>
            <a:r>
              <a:rPr lang="en-US" altLang="zh-CN" sz="2400" i="1" dirty="0">
                <a:solidFill>
                  <a:srgbClr val="FF0000"/>
                </a:solidFill>
              </a:rPr>
              <a:t>,</a:t>
            </a:r>
            <a:r>
              <a:rPr kumimoji="1" lang="en-US" altLang="zh-CN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i="1" dirty="0">
                <a:solidFill>
                  <a:srgbClr val="FF0000"/>
                </a:solidFill>
              </a:rPr>
              <a:t>r</a:t>
            </a:r>
            <a:r>
              <a:rPr kumimoji="1" lang="en-US" altLang="zh-CN" sz="2400" dirty="0">
                <a:solidFill>
                  <a:srgbClr val="FF0000"/>
                </a:solidFill>
              </a:rPr>
              <a:t>-1]</a:t>
            </a:r>
            <a:r>
              <a:rPr kumimoji="1" lang="en-US" altLang="zh-CN" sz="2400" dirty="0"/>
              <a:t>) + (</a:t>
            </a:r>
            <a:r>
              <a:rPr kumimoji="1" lang="en-US" altLang="zh-CN" sz="2400" i="1" dirty="0"/>
              <a:t>e</a:t>
            </a:r>
            <a:r>
              <a:rPr kumimoji="1" lang="en-US" altLang="zh-CN" sz="2400" dirty="0"/>
              <a:t>[</a:t>
            </a:r>
            <a:r>
              <a:rPr kumimoji="1" lang="en-US" altLang="zh-CN" sz="2400" i="1" dirty="0"/>
              <a:t>r</a:t>
            </a:r>
            <a:r>
              <a:rPr kumimoji="1" lang="en-US" altLang="zh-CN" sz="2400" dirty="0"/>
              <a:t>+1</a:t>
            </a:r>
            <a:r>
              <a:rPr lang="en-US" altLang="zh-CN" sz="2400" i="1" dirty="0"/>
              <a:t>, </a:t>
            </a:r>
            <a:r>
              <a:rPr kumimoji="1" lang="en-US" altLang="zh-CN" sz="2400" i="1" dirty="0"/>
              <a:t>j</a:t>
            </a:r>
            <a:r>
              <a:rPr kumimoji="1" lang="en-US" altLang="zh-CN" sz="2400" dirty="0"/>
              <a:t>]+</a:t>
            </a:r>
            <a:r>
              <a:rPr kumimoji="1" lang="en-US" altLang="zh-CN" sz="2400" i="1" dirty="0">
                <a:solidFill>
                  <a:srgbClr val="FF0000"/>
                </a:solidFill>
              </a:rPr>
              <a:t>w</a:t>
            </a:r>
            <a:r>
              <a:rPr kumimoji="1" lang="en-US" altLang="zh-CN" sz="2400" dirty="0">
                <a:solidFill>
                  <a:srgbClr val="FF0000"/>
                </a:solidFill>
              </a:rPr>
              <a:t>[</a:t>
            </a:r>
            <a:r>
              <a:rPr kumimoji="1" lang="en-US" altLang="zh-CN" sz="2400" i="1" dirty="0">
                <a:solidFill>
                  <a:srgbClr val="FF0000"/>
                </a:solidFill>
              </a:rPr>
              <a:t>r</a:t>
            </a:r>
            <a:r>
              <a:rPr kumimoji="1" lang="en-US" altLang="zh-CN" sz="2400" dirty="0">
                <a:solidFill>
                  <a:srgbClr val="FF0000"/>
                </a:solidFill>
              </a:rPr>
              <a:t>+1</a:t>
            </a:r>
            <a:r>
              <a:rPr lang="en-US" altLang="zh-CN" sz="2400" i="1" dirty="0"/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,</a:t>
            </a:r>
            <a:r>
              <a:rPr kumimoji="1" lang="en-US" altLang="zh-CN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i="1" dirty="0">
                <a:solidFill>
                  <a:srgbClr val="FF0000"/>
                </a:solidFill>
              </a:rPr>
              <a:t>j</a:t>
            </a:r>
            <a:r>
              <a:rPr kumimoji="1" lang="en-US" altLang="zh-CN" sz="2400" dirty="0">
                <a:solidFill>
                  <a:srgbClr val="FF0000"/>
                </a:solidFill>
              </a:rPr>
              <a:t>]</a:t>
            </a:r>
            <a:r>
              <a:rPr kumimoji="1" lang="en-US" altLang="zh-CN" sz="2400" dirty="0"/>
              <a:t>)</a:t>
            </a:r>
          </a:p>
          <a:p>
            <a:pPr algn="l" eaLnBrk="1" hangingPunct="1">
              <a:lnSpc>
                <a:spcPct val="110000"/>
              </a:lnSpc>
              <a:buClr>
                <a:schemeClr val="tx1"/>
              </a:buClr>
              <a:buSzPct val="90000"/>
              <a:buNone/>
            </a:pPr>
            <a:endParaRPr lang="en-US" altLang="zh-CN" sz="2400" dirty="0"/>
          </a:p>
          <a:p>
            <a:pPr algn="l" eaLnBrk="1" hangingPunct="1">
              <a:lnSpc>
                <a:spcPct val="110000"/>
              </a:lnSpc>
              <a:buClr>
                <a:schemeClr val="tx1"/>
              </a:buClr>
              <a:buSzPct val="90000"/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DP Algorithm for 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ACBD437-07BB-47D8-AEC4-2CF0A540CE0D}"/>
              </a:ext>
            </a:extLst>
          </p:cNvPr>
          <p:cNvSpPr/>
          <p:nvPr/>
        </p:nvSpPr>
        <p:spPr bwMode="auto">
          <a:xfrm>
            <a:off x="755576" y="908049"/>
            <a:ext cx="7632848" cy="818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Step 2: Relating the value of a problem and those of </a:t>
            </a:r>
          </a:p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its subproblems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429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algn="just" eaLnBrk="1" hangingPunct="1">
              <a:buNone/>
            </a:pPr>
            <a:r>
              <a:rPr lang="en-US" altLang="zh-CN" sz="2800" dirty="0"/>
              <a:t>Are there sorting algorithms which are not based on comparisons? Do they beat the Ω(n log n) lower bound?</a:t>
            </a:r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eaLnBrk="1" hangingPunct="1"/>
            <a:r>
              <a:rPr lang="en-US" altLang="zh-CN" sz="2800" dirty="0"/>
              <a:t>Counting sort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计数排序</a:t>
            </a:r>
            <a:r>
              <a:rPr lang="en-US" altLang="zh-CN" sz="2800" dirty="0"/>
              <a:t>)</a:t>
            </a:r>
          </a:p>
          <a:p>
            <a:pPr eaLnBrk="1" hangingPunct="1"/>
            <a:endParaRPr lang="en-US" altLang="zh-CN" sz="2800" dirty="0"/>
          </a:p>
          <a:p>
            <a:pPr eaLnBrk="1" hangingPunct="1"/>
            <a:r>
              <a:rPr lang="en-US" altLang="zh-CN" sz="2800" dirty="0"/>
              <a:t>Radix sort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基数排序</a:t>
            </a:r>
            <a:r>
              <a:rPr lang="en-US" altLang="zh-CN" sz="2800" dirty="0"/>
              <a:t>)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Can we do better?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929832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9552" y="1916832"/>
            <a:ext cx="8229600" cy="5761038"/>
          </a:xfrm>
        </p:spPr>
        <p:txBody>
          <a:bodyPr/>
          <a:lstStyle/>
          <a:p>
            <a:pPr algn="l"/>
            <a:r>
              <a:rPr lang="en-US" altLang="zh-CN" sz="2400" dirty="0"/>
              <a:t>Thus, if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r</a:t>
            </a:r>
            <a:r>
              <a:rPr lang="en-US" altLang="zh-CN" sz="2400" dirty="0"/>
              <a:t> is the root of an optimal subtree containing keys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i</a:t>
            </a:r>
            <a:r>
              <a:rPr lang="en-US" altLang="zh-CN" sz="2400" i="1" dirty="0"/>
              <a:t> , ...,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j</a:t>
            </a:r>
            <a:r>
              <a:rPr lang="en-US" altLang="zh-CN" sz="2400" i="1" dirty="0"/>
              <a:t> </a:t>
            </a:r>
            <a:r>
              <a:rPr lang="en-US" altLang="zh-CN" sz="2400" dirty="0"/>
              <a:t>, we have</a:t>
            </a:r>
          </a:p>
          <a:p>
            <a:pPr algn="ctr" eaLnBrk="1" hangingPunct="1">
              <a:lnSpc>
                <a:spcPct val="110000"/>
              </a:lnSpc>
              <a:buClr>
                <a:schemeClr val="tx1"/>
              </a:buClr>
              <a:buSzPct val="90000"/>
              <a:buNone/>
            </a:pPr>
            <a:r>
              <a:rPr kumimoji="1" lang="en-US" altLang="zh-CN" sz="2400" i="1" dirty="0"/>
              <a:t>e</a:t>
            </a:r>
            <a:r>
              <a:rPr kumimoji="1" lang="en-US" altLang="zh-CN" sz="2400" dirty="0"/>
              <a:t>[</a:t>
            </a:r>
            <a:r>
              <a:rPr kumimoji="1" lang="en-US" altLang="zh-CN" sz="2400" i="1" dirty="0" err="1"/>
              <a:t>i</a:t>
            </a:r>
            <a:r>
              <a:rPr lang="en-US" altLang="zh-CN" sz="2400" i="1" dirty="0"/>
              <a:t> ,</a:t>
            </a:r>
            <a:r>
              <a:rPr kumimoji="1" lang="en-US" altLang="zh-CN" sz="2400" dirty="0"/>
              <a:t> </a:t>
            </a:r>
            <a:r>
              <a:rPr kumimoji="1" lang="en-US" altLang="zh-CN" sz="2400" i="1" dirty="0"/>
              <a:t>j</a:t>
            </a:r>
            <a:r>
              <a:rPr kumimoji="1" lang="en-US" altLang="zh-CN" sz="2400" dirty="0"/>
              <a:t>] = </a:t>
            </a:r>
            <a:r>
              <a:rPr kumimoji="1" lang="en-US" altLang="zh-CN" sz="2400" i="1" dirty="0" err="1">
                <a:solidFill>
                  <a:srgbClr val="FF0000"/>
                </a:solidFill>
              </a:rPr>
              <a:t>p</a:t>
            </a:r>
            <a:r>
              <a:rPr kumimoji="1" lang="en-US" altLang="zh-CN" sz="2400" i="1" baseline="-25000" dirty="0" err="1">
                <a:solidFill>
                  <a:srgbClr val="FF0000"/>
                </a:solidFill>
              </a:rPr>
              <a:t>r</a:t>
            </a:r>
            <a:r>
              <a:rPr kumimoji="1" lang="en-US" altLang="zh-CN" sz="2400" dirty="0"/>
              <a:t>+(</a:t>
            </a:r>
            <a:r>
              <a:rPr kumimoji="1" lang="en-US" altLang="zh-CN" sz="2400" i="1" dirty="0"/>
              <a:t>e</a:t>
            </a:r>
            <a:r>
              <a:rPr kumimoji="1" lang="en-US" altLang="zh-CN" sz="2400" dirty="0"/>
              <a:t>[</a:t>
            </a:r>
            <a:r>
              <a:rPr kumimoji="1" lang="en-US" altLang="zh-CN" sz="2400" i="1" dirty="0" err="1"/>
              <a:t>i</a:t>
            </a:r>
            <a:r>
              <a:rPr lang="en-US" altLang="zh-CN" sz="2400" i="1" dirty="0"/>
              <a:t> , </a:t>
            </a:r>
            <a:r>
              <a:rPr kumimoji="1" lang="en-US" altLang="zh-CN" sz="2400" i="1" dirty="0"/>
              <a:t>r</a:t>
            </a:r>
            <a:r>
              <a:rPr kumimoji="1" lang="en-US" altLang="zh-CN" sz="2400" dirty="0"/>
              <a:t>-1]+</a:t>
            </a:r>
            <a:r>
              <a:rPr kumimoji="1" lang="en-US" altLang="zh-CN" sz="2400" i="1" dirty="0">
                <a:solidFill>
                  <a:srgbClr val="FF0000"/>
                </a:solidFill>
              </a:rPr>
              <a:t>w</a:t>
            </a:r>
            <a:r>
              <a:rPr kumimoji="1" lang="en-US" altLang="zh-CN" sz="2400" dirty="0">
                <a:solidFill>
                  <a:srgbClr val="FF0000"/>
                </a:solidFill>
              </a:rPr>
              <a:t>[</a:t>
            </a:r>
            <a:r>
              <a:rPr kumimoji="1" lang="en-US" altLang="zh-CN" sz="2400" i="1" dirty="0" err="1">
                <a:solidFill>
                  <a:srgbClr val="FF0000"/>
                </a:solidFill>
              </a:rPr>
              <a:t>i</a:t>
            </a:r>
            <a:r>
              <a:rPr lang="en-US" altLang="zh-CN" sz="2400" i="1" dirty="0">
                <a:solidFill>
                  <a:srgbClr val="FF0000"/>
                </a:solidFill>
              </a:rPr>
              <a:t>,</a:t>
            </a:r>
            <a:r>
              <a:rPr kumimoji="1" lang="en-US" altLang="zh-CN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i="1" dirty="0">
                <a:solidFill>
                  <a:srgbClr val="FF0000"/>
                </a:solidFill>
              </a:rPr>
              <a:t>r</a:t>
            </a:r>
            <a:r>
              <a:rPr kumimoji="1" lang="en-US" altLang="zh-CN" sz="2400" dirty="0">
                <a:solidFill>
                  <a:srgbClr val="FF0000"/>
                </a:solidFill>
              </a:rPr>
              <a:t>-1]</a:t>
            </a:r>
            <a:r>
              <a:rPr kumimoji="1" lang="en-US" altLang="zh-CN" sz="2400" dirty="0"/>
              <a:t>) + (</a:t>
            </a:r>
            <a:r>
              <a:rPr kumimoji="1" lang="en-US" altLang="zh-CN" sz="2400" i="1" dirty="0"/>
              <a:t>e</a:t>
            </a:r>
            <a:r>
              <a:rPr kumimoji="1" lang="en-US" altLang="zh-CN" sz="2400" dirty="0"/>
              <a:t>[</a:t>
            </a:r>
            <a:r>
              <a:rPr kumimoji="1" lang="en-US" altLang="zh-CN" sz="2400" i="1" dirty="0"/>
              <a:t>r</a:t>
            </a:r>
            <a:r>
              <a:rPr kumimoji="1" lang="en-US" altLang="zh-CN" sz="2400" dirty="0"/>
              <a:t>+1</a:t>
            </a:r>
            <a:r>
              <a:rPr lang="en-US" altLang="zh-CN" sz="2400" i="1" dirty="0"/>
              <a:t>, </a:t>
            </a:r>
            <a:r>
              <a:rPr kumimoji="1" lang="en-US" altLang="zh-CN" sz="2400" i="1" dirty="0"/>
              <a:t>j</a:t>
            </a:r>
            <a:r>
              <a:rPr kumimoji="1" lang="en-US" altLang="zh-CN" sz="2400" dirty="0"/>
              <a:t>]+</a:t>
            </a:r>
            <a:r>
              <a:rPr kumimoji="1" lang="en-US" altLang="zh-CN" sz="2400" i="1" dirty="0">
                <a:solidFill>
                  <a:srgbClr val="FF0000"/>
                </a:solidFill>
              </a:rPr>
              <a:t>w</a:t>
            </a:r>
            <a:r>
              <a:rPr kumimoji="1" lang="en-US" altLang="zh-CN" sz="2400" dirty="0">
                <a:solidFill>
                  <a:srgbClr val="FF0000"/>
                </a:solidFill>
              </a:rPr>
              <a:t>[</a:t>
            </a:r>
            <a:r>
              <a:rPr kumimoji="1" lang="en-US" altLang="zh-CN" sz="2400" i="1" dirty="0">
                <a:solidFill>
                  <a:srgbClr val="FF0000"/>
                </a:solidFill>
              </a:rPr>
              <a:t>r</a:t>
            </a:r>
            <a:r>
              <a:rPr kumimoji="1" lang="en-US" altLang="zh-CN" sz="2400" dirty="0">
                <a:solidFill>
                  <a:srgbClr val="FF0000"/>
                </a:solidFill>
              </a:rPr>
              <a:t>+1</a:t>
            </a:r>
            <a:r>
              <a:rPr lang="en-US" altLang="zh-CN" sz="2400" i="1" dirty="0"/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,</a:t>
            </a:r>
            <a:r>
              <a:rPr kumimoji="1" lang="en-US" altLang="zh-CN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i="1" dirty="0">
                <a:solidFill>
                  <a:srgbClr val="FF0000"/>
                </a:solidFill>
              </a:rPr>
              <a:t>j</a:t>
            </a:r>
            <a:r>
              <a:rPr kumimoji="1" lang="en-US" altLang="zh-CN" sz="2400" dirty="0">
                <a:solidFill>
                  <a:srgbClr val="FF0000"/>
                </a:solidFill>
              </a:rPr>
              <a:t>]</a:t>
            </a:r>
            <a:r>
              <a:rPr kumimoji="1" lang="en-US" altLang="zh-CN" sz="2400" dirty="0"/>
              <a:t>)</a:t>
            </a:r>
          </a:p>
          <a:p>
            <a:pPr algn="l">
              <a:lnSpc>
                <a:spcPct val="110000"/>
              </a:lnSpc>
            </a:pPr>
            <a:r>
              <a:rPr lang="en-US" altLang="zh-CN" sz="2400" dirty="0"/>
              <a:t>Noting that </a:t>
            </a:r>
            <a:r>
              <a:rPr lang="en-US" altLang="zh-CN" sz="2400" i="1" dirty="0">
                <a:solidFill>
                  <a:srgbClr val="FF0000"/>
                </a:solidFill>
              </a:rPr>
              <a:t>w[</a:t>
            </a:r>
            <a:r>
              <a:rPr lang="en-US" altLang="zh-CN" sz="2400" i="1" dirty="0" err="1">
                <a:solidFill>
                  <a:srgbClr val="FF0000"/>
                </a:solidFill>
              </a:rPr>
              <a:t>i</a:t>
            </a:r>
            <a:r>
              <a:rPr lang="en-US" altLang="zh-CN" sz="2400" i="1" dirty="0">
                <a:solidFill>
                  <a:srgbClr val="FF0000"/>
                </a:solidFill>
              </a:rPr>
              <a:t>, j] </a:t>
            </a:r>
            <a:r>
              <a:rPr lang="en-US" altLang="zh-CN" sz="2400" i="1" dirty="0"/>
              <a:t>= w[</a:t>
            </a:r>
            <a:r>
              <a:rPr lang="en-US" altLang="zh-CN" sz="2400" i="1" dirty="0" err="1"/>
              <a:t>i</a:t>
            </a:r>
            <a:r>
              <a:rPr lang="en-US" altLang="zh-CN" sz="2400" i="1" dirty="0"/>
              <a:t>, r-1] </a:t>
            </a:r>
            <a:r>
              <a:rPr lang="en-US" altLang="zh-CN" sz="2400" dirty="0"/>
              <a:t>+</a:t>
            </a:r>
            <a:r>
              <a:rPr lang="en-US" altLang="zh-CN" sz="2400" i="1" dirty="0"/>
              <a:t> </a:t>
            </a:r>
            <a:r>
              <a:rPr lang="en-US" altLang="zh-CN" sz="2400" i="1" dirty="0" err="1"/>
              <a:t>p</a:t>
            </a:r>
            <a:r>
              <a:rPr lang="en-US" altLang="zh-CN" sz="2400" i="1" baseline="-25000" dirty="0" err="1"/>
              <a:t>r</a:t>
            </a:r>
            <a:r>
              <a:rPr lang="en-US" altLang="zh-CN" sz="2400" i="1" dirty="0"/>
              <a:t> </a:t>
            </a:r>
            <a:r>
              <a:rPr lang="en-US" altLang="zh-CN" sz="2400" dirty="0"/>
              <a:t>+</a:t>
            </a:r>
            <a:r>
              <a:rPr lang="en-US" altLang="zh-CN" sz="2400" i="1" dirty="0"/>
              <a:t> w[r+1, j]</a:t>
            </a:r>
          </a:p>
          <a:p>
            <a:pPr algn="l" eaLnBrk="1" hangingPunct="1">
              <a:lnSpc>
                <a:spcPct val="110000"/>
              </a:lnSpc>
              <a:buClr>
                <a:schemeClr val="tx1"/>
              </a:buClr>
              <a:buSzPct val="90000"/>
              <a:buNone/>
            </a:pPr>
            <a:endParaRPr lang="en-US" altLang="zh-CN" sz="2400" dirty="0"/>
          </a:p>
          <a:p>
            <a:pPr algn="l" eaLnBrk="1" hangingPunct="1">
              <a:lnSpc>
                <a:spcPct val="110000"/>
              </a:lnSpc>
              <a:buClr>
                <a:schemeClr val="tx1"/>
              </a:buClr>
              <a:buSzPct val="90000"/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DP Algorithm for 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BD4B398-2B62-1049-AD8D-5B36527488D0}"/>
                  </a:ext>
                </a:extLst>
              </p:cNvPr>
              <p:cNvSpPr txBox="1"/>
              <p:nvPr/>
            </p:nvSpPr>
            <p:spPr>
              <a:xfrm>
                <a:off x="261864" y="3717032"/>
                <a:ext cx="8640960" cy="8739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kumimoji="1" lang="zh-CN" alt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  <m:r>
                        <a:rPr kumimoji="1" lang="zh-CN" alt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000" b="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kumimoji="1" lang="en-US" altLang="zh-CN" sz="2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2000" b="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kumimoji="1" lang="zh-CN" altLang="en-US" sz="20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0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sz="2000" b="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0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  <m:r>
                        <a:rPr kumimoji="1" lang="zh-CN" altLang="en-US" sz="20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000" b="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BD4B398-2B62-1049-AD8D-5B3652748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64" y="3717032"/>
                <a:ext cx="8640960" cy="8739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7ACBD437-07BB-47D8-AEC4-2CF0A540CE0D}"/>
              </a:ext>
            </a:extLst>
          </p:cNvPr>
          <p:cNvSpPr/>
          <p:nvPr/>
        </p:nvSpPr>
        <p:spPr bwMode="auto">
          <a:xfrm>
            <a:off x="755576" y="908049"/>
            <a:ext cx="7632848" cy="818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Step 2: Relating the value of a problem and those of </a:t>
            </a:r>
          </a:p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its subproblems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11793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9552" y="1916832"/>
            <a:ext cx="8229600" cy="5761038"/>
          </a:xfrm>
        </p:spPr>
        <p:txBody>
          <a:bodyPr/>
          <a:lstStyle/>
          <a:p>
            <a:pPr algn="l"/>
            <a:r>
              <a:rPr lang="en-US" altLang="zh-CN" sz="2400" dirty="0"/>
              <a:t>Thus, if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r</a:t>
            </a:r>
            <a:r>
              <a:rPr lang="en-US" altLang="zh-CN" sz="2400" dirty="0"/>
              <a:t> is the root of an optimal subtree containing keys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i</a:t>
            </a:r>
            <a:r>
              <a:rPr lang="en-US" altLang="zh-CN" sz="2400" i="1" dirty="0"/>
              <a:t> , ...,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j</a:t>
            </a:r>
            <a:r>
              <a:rPr lang="en-US" altLang="zh-CN" sz="2400" i="1" dirty="0"/>
              <a:t> </a:t>
            </a:r>
            <a:r>
              <a:rPr lang="en-US" altLang="zh-CN" sz="2400" dirty="0"/>
              <a:t>, we have</a:t>
            </a:r>
          </a:p>
          <a:p>
            <a:pPr algn="ctr" eaLnBrk="1" hangingPunct="1">
              <a:lnSpc>
                <a:spcPct val="110000"/>
              </a:lnSpc>
              <a:buClr>
                <a:schemeClr val="tx1"/>
              </a:buClr>
              <a:buSzPct val="90000"/>
              <a:buNone/>
            </a:pPr>
            <a:r>
              <a:rPr kumimoji="1" lang="en-US" altLang="zh-CN" sz="2400" i="1" dirty="0"/>
              <a:t>e</a:t>
            </a:r>
            <a:r>
              <a:rPr kumimoji="1" lang="en-US" altLang="zh-CN" sz="2400" dirty="0"/>
              <a:t>[</a:t>
            </a:r>
            <a:r>
              <a:rPr kumimoji="1" lang="en-US" altLang="zh-CN" sz="2400" i="1" dirty="0" err="1"/>
              <a:t>i</a:t>
            </a:r>
            <a:r>
              <a:rPr lang="en-US" altLang="zh-CN" sz="2400" i="1" dirty="0"/>
              <a:t> ,</a:t>
            </a:r>
            <a:r>
              <a:rPr kumimoji="1" lang="en-US" altLang="zh-CN" sz="2400" dirty="0"/>
              <a:t> </a:t>
            </a:r>
            <a:r>
              <a:rPr kumimoji="1" lang="en-US" altLang="zh-CN" sz="2400" i="1" dirty="0"/>
              <a:t>j</a:t>
            </a:r>
            <a:r>
              <a:rPr kumimoji="1" lang="en-US" altLang="zh-CN" sz="2400" dirty="0"/>
              <a:t>] = </a:t>
            </a:r>
            <a:r>
              <a:rPr kumimoji="1" lang="en-US" altLang="zh-CN" sz="2400" i="1" dirty="0" err="1">
                <a:solidFill>
                  <a:srgbClr val="FF0000"/>
                </a:solidFill>
              </a:rPr>
              <a:t>p</a:t>
            </a:r>
            <a:r>
              <a:rPr kumimoji="1" lang="en-US" altLang="zh-CN" sz="2400" i="1" baseline="-25000" dirty="0" err="1">
                <a:solidFill>
                  <a:srgbClr val="FF0000"/>
                </a:solidFill>
              </a:rPr>
              <a:t>r</a:t>
            </a:r>
            <a:r>
              <a:rPr kumimoji="1" lang="en-US" altLang="zh-CN" sz="2400" dirty="0"/>
              <a:t>+(</a:t>
            </a:r>
            <a:r>
              <a:rPr kumimoji="1" lang="en-US" altLang="zh-CN" sz="2400" i="1" dirty="0"/>
              <a:t>e</a:t>
            </a:r>
            <a:r>
              <a:rPr kumimoji="1" lang="en-US" altLang="zh-CN" sz="2400" dirty="0"/>
              <a:t>[</a:t>
            </a:r>
            <a:r>
              <a:rPr kumimoji="1" lang="en-US" altLang="zh-CN" sz="2400" i="1" dirty="0" err="1"/>
              <a:t>i</a:t>
            </a:r>
            <a:r>
              <a:rPr lang="en-US" altLang="zh-CN" sz="2400" i="1" dirty="0"/>
              <a:t> , </a:t>
            </a:r>
            <a:r>
              <a:rPr kumimoji="1" lang="en-US" altLang="zh-CN" sz="2400" i="1" dirty="0"/>
              <a:t>r</a:t>
            </a:r>
            <a:r>
              <a:rPr kumimoji="1" lang="en-US" altLang="zh-CN" sz="2400" dirty="0"/>
              <a:t>-1]+</a:t>
            </a:r>
            <a:r>
              <a:rPr kumimoji="1" lang="en-US" altLang="zh-CN" sz="2400" i="1" dirty="0">
                <a:solidFill>
                  <a:srgbClr val="FF0000"/>
                </a:solidFill>
              </a:rPr>
              <a:t>w</a:t>
            </a:r>
            <a:r>
              <a:rPr kumimoji="1" lang="en-US" altLang="zh-CN" sz="2400" dirty="0">
                <a:solidFill>
                  <a:srgbClr val="FF0000"/>
                </a:solidFill>
              </a:rPr>
              <a:t>[</a:t>
            </a:r>
            <a:r>
              <a:rPr kumimoji="1" lang="en-US" altLang="zh-CN" sz="2400" i="1" dirty="0" err="1">
                <a:solidFill>
                  <a:srgbClr val="FF0000"/>
                </a:solidFill>
              </a:rPr>
              <a:t>i</a:t>
            </a:r>
            <a:r>
              <a:rPr lang="en-US" altLang="zh-CN" sz="2400" i="1" dirty="0">
                <a:solidFill>
                  <a:srgbClr val="FF0000"/>
                </a:solidFill>
              </a:rPr>
              <a:t>,</a:t>
            </a:r>
            <a:r>
              <a:rPr kumimoji="1" lang="en-US" altLang="zh-CN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i="1" dirty="0">
                <a:solidFill>
                  <a:srgbClr val="FF0000"/>
                </a:solidFill>
              </a:rPr>
              <a:t>r</a:t>
            </a:r>
            <a:r>
              <a:rPr kumimoji="1" lang="en-US" altLang="zh-CN" sz="2400" dirty="0">
                <a:solidFill>
                  <a:srgbClr val="FF0000"/>
                </a:solidFill>
              </a:rPr>
              <a:t>-1]</a:t>
            </a:r>
            <a:r>
              <a:rPr kumimoji="1" lang="en-US" altLang="zh-CN" sz="2400" dirty="0"/>
              <a:t>) + (</a:t>
            </a:r>
            <a:r>
              <a:rPr kumimoji="1" lang="en-US" altLang="zh-CN" sz="2400" i="1" dirty="0"/>
              <a:t>e</a:t>
            </a:r>
            <a:r>
              <a:rPr kumimoji="1" lang="en-US" altLang="zh-CN" sz="2400" dirty="0"/>
              <a:t>[</a:t>
            </a:r>
            <a:r>
              <a:rPr kumimoji="1" lang="en-US" altLang="zh-CN" sz="2400" i="1" dirty="0"/>
              <a:t>r</a:t>
            </a:r>
            <a:r>
              <a:rPr kumimoji="1" lang="en-US" altLang="zh-CN" sz="2400" dirty="0"/>
              <a:t>+1</a:t>
            </a:r>
            <a:r>
              <a:rPr lang="en-US" altLang="zh-CN" sz="2400" i="1" dirty="0"/>
              <a:t>, </a:t>
            </a:r>
            <a:r>
              <a:rPr kumimoji="1" lang="en-US" altLang="zh-CN" sz="2400" i="1" dirty="0"/>
              <a:t>j</a:t>
            </a:r>
            <a:r>
              <a:rPr kumimoji="1" lang="en-US" altLang="zh-CN" sz="2400" dirty="0"/>
              <a:t>]+</a:t>
            </a:r>
            <a:r>
              <a:rPr kumimoji="1" lang="en-US" altLang="zh-CN" sz="2400" i="1" dirty="0">
                <a:solidFill>
                  <a:srgbClr val="FF0000"/>
                </a:solidFill>
              </a:rPr>
              <a:t>w</a:t>
            </a:r>
            <a:r>
              <a:rPr kumimoji="1" lang="en-US" altLang="zh-CN" sz="2400" dirty="0">
                <a:solidFill>
                  <a:srgbClr val="FF0000"/>
                </a:solidFill>
              </a:rPr>
              <a:t>[</a:t>
            </a:r>
            <a:r>
              <a:rPr kumimoji="1" lang="en-US" altLang="zh-CN" sz="2400" i="1" dirty="0">
                <a:solidFill>
                  <a:srgbClr val="FF0000"/>
                </a:solidFill>
              </a:rPr>
              <a:t>r</a:t>
            </a:r>
            <a:r>
              <a:rPr kumimoji="1" lang="en-US" altLang="zh-CN" sz="2400" dirty="0">
                <a:solidFill>
                  <a:srgbClr val="FF0000"/>
                </a:solidFill>
              </a:rPr>
              <a:t>+1</a:t>
            </a:r>
            <a:r>
              <a:rPr lang="en-US" altLang="zh-CN" sz="2400" i="1" dirty="0"/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,</a:t>
            </a:r>
            <a:r>
              <a:rPr kumimoji="1" lang="en-US" altLang="zh-CN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i="1" dirty="0">
                <a:solidFill>
                  <a:srgbClr val="FF0000"/>
                </a:solidFill>
              </a:rPr>
              <a:t>j</a:t>
            </a:r>
            <a:r>
              <a:rPr kumimoji="1" lang="en-US" altLang="zh-CN" sz="2400" dirty="0">
                <a:solidFill>
                  <a:srgbClr val="FF0000"/>
                </a:solidFill>
              </a:rPr>
              <a:t>]</a:t>
            </a:r>
            <a:r>
              <a:rPr kumimoji="1" lang="en-US" altLang="zh-CN" sz="2400" dirty="0"/>
              <a:t>)</a:t>
            </a:r>
          </a:p>
          <a:p>
            <a:pPr algn="l">
              <a:lnSpc>
                <a:spcPct val="110000"/>
              </a:lnSpc>
            </a:pPr>
            <a:r>
              <a:rPr lang="en-US" altLang="zh-CN" sz="2400" dirty="0"/>
              <a:t>Noting that </a:t>
            </a:r>
            <a:r>
              <a:rPr lang="en-US" altLang="zh-CN" sz="2400" i="1" dirty="0">
                <a:solidFill>
                  <a:srgbClr val="FF0000"/>
                </a:solidFill>
              </a:rPr>
              <a:t>w[</a:t>
            </a:r>
            <a:r>
              <a:rPr lang="en-US" altLang="zh-CN" sz="2400" i="1" dirty="0" err="1">
                <a:solidFill>
                  <a:srgbClr val="FF0000"/>
                </a:solidFill>
              </a:rPr>
              <a:t>i</a:t>
            </a:r>
            <a:r>
              <a:rPr lang="en-US" altLang="zh-CN" sz="2400" i="1" dirty="0">
                <a:solidFill>
                  <a:srgbClr val="FF0000"/>
                </a:solidFill>
              </a:rPr>
              <a:t>, j] </a:t>
            </a:r>
            <a:r>
              <a:rPr lang="en-US" altLang="zh-CN" sz="2400" i="1" dirty="0"/>
              <a:t>= w[</a:t>
            </a:r>
            <a:r>
              <a:rPr lang="en-US" altLang="zh-CN" sz="2400" i="1" dirty="0" err="1"/>
              <a:t>i</a:t>
            </a:r>
            <a:r>
              <a:rPr lang="en-US" altLang="zh-CN" sz="2400" i="1" dirty="0"/>
              <a:t>, r-1] </a:t>
            </a:r>
            <a:r>
              <a:rPr lang="en-US" altLang="zh-CN" sz="2400" dirty="0"/>
              <a:t>+</a:t>
            </a:r>
            <a:r>
              <a:rPr lang="en-US" altLang="zh-CN" sz="2400" i="1" dirty="0"/>
              <a:t> </a:t>
            </a:r>
            <a:r>
              <a:rPr lang="en-US" altLang="zh-CN" sz="2400" i="1" dirty="0" err="1"/>
              <a:t>p</a:t>
            </a:r>
            <a:r>
              <a:rPr lang="en-US" altLang="zh-CN" sz="2400" i="1" baseline="-25000" dirty="0" err="1"/>
              <a:t>r</a:t>
            </a:r>
            <a:r>
              <a:rPr lang="en-US" altLang="zh-CN" sz="2400" i="1" dirty="0"/>
              <a:t> </a:t>
            </a:r>
            <a:r>
              <a:rPr lang="en-US" altLang="zh-CN" sz="2400" dirty="0"/>
              <a:t>+</a:t>
            </a:r>
            <a:r>
              <a:rPr lang="en-US" altLang="zh-CN" sz="2400" i="1" dirty="0"/>
              <a:t> w[r+1, j]</a:t>
            </a:r>
          </a:p>
          <a:p>
            <a:pPr algn="l" eaLnBrk="1" hangingPunct="1">
              <a:lnSpc>
                <a:spcPct val="110000"/>
              </a:lnSpc>
              <a:buClr>
                <a:schemeClr val="tx1"/>
              </a:buClr>
              <a:buSzPct val="90000"/>
              <a:buNone/>
            </a:pPr>
            <a:endParaRPr lang="en-US" altLang="zh-CN" sz="2400" dirty="0"/>
          </a:p>
          <a:p>
            <a:pPr algn="l" eaLnBrk="1" hangingPunct="1">
              <a:lnSpc>
                <a:spcPct val="110000"/>
              </a:lnSpc>
              <a:buClr>
                <a:schemeClr val="tx1"/>
              </a:buClr>
              <a:buSzPct val="90000"/>
              <a:buNone/>
            </a:pPr>
            <a:endParaRPr lang="en-US" altLang="zh-CN" sz="2400" dirty="0"/>
          </a:p>
          <a:p>
            <a:pPr algn="l">
              <a:lnSpc>
                <a:spcPct val="110000"/>
              </a:lnSpc>
            </a:pPr>
            <a:r>
              <a:rPr lang="en-US" altLang="zh-CN" sz="2400" dirty="0"/>
              <a:t>We rewrite e[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, j] as </a:t>
            </a:r>
          </a:p>
          <a:p>
            <a:pPr marL="0" indent="0" algn="ctr" eaLnBrk="1" hangingPunct="1">
              <a:lnSpc>
                <a:spcPct val="110000"/>
              </a:lnSpc>
              <a:buClr>
                <a:schemeClr val="tx1"/>
              </a:buClr>
              <a:buSzPct val="90000"/>
              <a:buNone/>
            </a:pPr>
            <a:r>
              <a:rPr kumimoji="1" lang="en-US" altLang="zh-CN" sz="2400" i="1" dirty="0"/>
              <a:t>e</a:t>
            </a:r>
            <a:r>
              <a:rPr kumimoji="1" lang="en-US" altLang="zh-CN" sz="2400" dirty="0"/>
              <a:t>[</a:t>
            </a:r>
            <a:r>
              <a:rPr kumimoji="1" lang="en-US" altLang="zh-CN" sz="2400" i="1" dirty="0" err="1"/>
              <a:t>i</a:t>
            </a:r>
            <a:r>
              <a:rPr kumimoji="1" lang="en-US" altLang="zh-CN" sz="2400" dirty="0"/>
              <a:t>, </a:t>
            </a:r>
            <a:r>
              <a:rPr kumimoji="1" lang="en-US" altLang="zh-CN" sz="2400" i="1" dirty="0"/>
              <a:t>j </a:t>
            </a:r>
            <a:r>
              <a:rPr kumimoji="1" lang="en-US" altLang="zh-CN" sz="2400" dirty="0"/>
              <a:t>] = </a:t>
            </a:r>
            <a:r>
              <a:rPr kumimoji="1" lang="en-US" altLang="zh-CN" sz="2400" i="1" dirty="0"/>
              <a:t>e</a:t>
            </a:r>
            <a:r>
              <a:rPr kumimoji="1" lang="en-US" altLang="zh-CN" sz="2400" dirty="0"/>
              <a:t>[</a:t>
            </a:r>
            <a:r>
              <a:rPr kumimoji="1" lang="en-US" altLang="zh-CN" sz="2400" i="1" dirty="0" err="1"/>
              <a:t>i</a:t>
            </a:r>
            <a:r>
              <a:rPr kumimoji="1" lang="en-US" altLang="zh-CN" sz="2400" dirty="0"/>
              <a:t>, </a:t>
            </a:r>
            <a:r>
              <a:rPr kumimoji="1" lang="en-US" altLang="zh-CN" sz="2400" i="1" dirty="0"/>
              <a:t>r</a:t>
            </a:r>
            <a:r>
              <a:rPr kumimoji="1" lang="en-US" altLang="zh-CN" sz="2400" dirty="0"/>
              <a:t>-1] + </a:t>
            </a:r>
            <a:r>
              <a:rPr kumimoji="1" lang="en-US" altLang="zh-CN" sz="2400" i="1" dirty="0"/>
              <a:t>e</a:t>
            </a:r>
            <a:r>
              <a:rPr kumimoji="1" lang="en-US" altLang="zh-CN" sz="2400" dirty="0"/>
              <a:t>[</a:t>
            </a:r>
            <a:r>
              <a:rPr kumimoji="1" lang="en-US" altLang="zh-CN" sz="2400" i="1" dirty="0"/>
              <a:t>r</a:t>
            </a:r>
            <a:r>
              <a:rPr kumimoji="1" lang="en-US" altLang="zh-CN" sz="2400" dirty="0"/>
              <a:t>+1, </a:t>
            </a:r>
            <a:r>
              <a:rPr kumimoji="1" lang="en-US" altLang="zh-CN" sz="2400" i="1" dirty="0"/>
              <a:t>j</a:t>
            </a:r>
            <a:r>
              <a:rPr kumimoji="1" lang="en-US" altLang="zh-CN" sz="2400" dirty="0"/>
              <a:t>] + </a:t>
            </a:r>
            <a:r>
              <a:rPr kumimoji="1" lang="en-US" altLang="zh-CN" sz="2400" i="1" dirty="0"/>
              <a:t>w</a:t>
            </a:r>
            <a:r>
              <a:rPr kumimoji="1" lang="en-US" altLang="zh-CN" sz="2400" dirty="0"/>
              <a:t>[</a:t>
            </a:r>
            <a:r>
              <a:rPr kumimoji="1" lang="en-US" altLang="zh-CN" sz="2400" i="1" dirty="0" err="1"/>
              <a:t>i</a:t>
            </a:r>
            <a:r>
              <a:rPr kumimoji="1" lang="en-US" altLang="zh-CN" sz="2400" dirty="0"/>
              <a:t>, </a:t>
            </a:r>
            <a:r>
              <a:rPr kumimoji="1" lang="en-US" altLang="zh-CN" sz="2400" i="1" dirty="0"/>
              <a:t>j</a:t>
            </a:r>
            <a:r>
              <a:rPr kumimoji="1" lang="en-US" altLang="zh-CN" sz="2400" dirty="0"/>
              <a:t>]        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DP Algorithm for 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BD4B398-2B62-1049-AD8D-5B36527488D0}"/>
                  </a:ext>
                </a:extLst>
              </p:cNvPr>
              <p:cNvSpPr txBox="1"/>
              <p:nvPr/>
            </p:nvSpPr>
            <p:spPr>
              <a:xfrm>
                <a:off x="261864" y="3717032"/>
                <a:ext cx="8640960" cy="8739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kumimoji="1" lang="zh-CN" alt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  <m:r>
                        <a:rPr kumimoji="1" lang="zh-CN" alt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000" b="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kumimoji="1" lang="en-US" altLang="zh-CN" sz="2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2000" b="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kumimoji="1" lang="zh-CN" altLang="en-US" sz="20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0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sz="2000" b="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0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0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  <m:r>
                        <a:rPr kumimoji="1" lang="zh-CN" altLang="en-US" sz="20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000" b="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BD4B398-2B62-1049-AD8D-5B3652748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64" y="3717032"/>
                <a:ext cx="8640960" cy="8739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7ACBD437-07BB-47D8-AEC4-2CF0A540CE0D}"/>
              </a:ext>
            </a:extLst>
          </p:cNvPr>
          <p:cNvSpPr/>
          <p:nvPr/>
        </p:nvSpPr>
        <p:spPr bwMode="auto">
          <a:xfrm>
            <a:off x="755576" y="908049"/>
            <a:ext cx="7632848" cy="818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Step 2: Relating the value of a problem and those of </a:t>
            </a:r>
          </a:p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its subproblems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5641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3949" y="1916832"/>
            <a:ext cx="8229600" cy="5761038"/>
          </a:xfrm>
        </p:spPr>
        <p:txBody>
          <a:bodyPr/>
          <a:lstStyle/>
          <a:p>
            <a:pPr algn="l"/>
            <a:r>
              <a:rPr lang="en-US" altLang="zh-CN" sz="2400" dirty="0"/>
              <a:t>Choose </a:t>
            </a:r>
            <a:r>
              <a:rPr lang="en-US" altLang="zh-CN" sz="2400" i="1" dirty="0" err="1"/>
              <a:t>k</a:t>
            </a:r>
            <a:r>
              <a:rPr lang="en-US" altLang="zh-CN" sz="2400" i="1" baseline="-25000" dirty="0" err="1"/>
              <a:t>r</a:t>
            </a:r>
            <a:r>
              <a:rPr lang="en-US" altLang="zh-CN" sz="2400" dirty="0"/>
              <a:t> as the root that gives the lowest expected search cost, giving us our </a:t>
            </a:r>
            <a:r>
              <a:rPr lang="en-US" altLang="zh-CN" sz="2400" dirty="0">
                <a:solidFill>
                  <a:srgbClr val="FF0000"/>
                </a:solidFill>
              </a:rPr>
              <a:t>final recursive formulation</a:t>
            </a:r>
            <a:r>
              <a:rPr lang="en-US" altLang="zh-CN" sz="2400" dirty="0"/>
              <a:t>:</a:t>
            </a:r>
          </a:p>
          <a:p>
            <a:pPr algn="l"/>
            <a:endParaRPr kumimoji="1" lang="en-US" altLang="zh-CN" sz="2400" dirty="0"/>
          </a:p>
          <a:p>
            <a:pPr algn="l"/>
            <a:endParaRPr kumimoji="1" lang="en-US" altLang="zh-CN" sz="2400" dirty="0"/>
          </a:p>
          <a:p>
            <a:pPr algn="l"/>
            <a:endParaRPr kumimoji="1" lang="en-US" altLang="zh-CN" sz="2400" dirty="0"/>
          </a:p>
          <a:p>
            <a:pPr algn="l">
              <a:lnSpc>
                <a:spcPct val="110000"/>
              </a:lnSpc>
            </a:pPr>
            <a:r>
              <a:rPr lang="en-US" altLang="en-US" sz="2400" i="1" dirty="0">
                <a:solidFill>
                  <a:srgbClr val="FF0000"/>
                </a:solidFill>
              </a:rPr>
              <a:t>e[</a:t>
            </a:r>
            <a:r>
              <a:rPr lang="en-US" altLang="en-US" sz="2400" i="1" dirty="0" err="1">
                <a:solidFill>
                  <a:srgbClr val="FF0000"/>
                </a:solidFill>
              </a:rPr>
              <a:t>i</a:t>
            </a:r>
            <a:r>
              <a:rPr lang="en-US" altLang="en-US" sz="2400" i="1" dirty="0">
                <a:solidFill>
                  <a:srgbClr val="FF0000"/>
                </a:solidFill>
              </a:rPr>
              <a:t>, j] </a:t>
            </a:r>
            <a:r>
              <a:rPr lang="en-US" altLang="en-US" sz="2400" dirty="0"/>
              <a:t>give the expected search costs in optimal </a:t>
            </a:r>
            <a:r>
              <a:rPr lang="en-US" altLang="zh-CN" sz="2400" dirty="0"/>
              <a:t>BST</a:t>
            </a:r>
            <a:r>
              <a:rPr lang="en-US" altLang="en-US" sz="2400" dirty="0"/>
              <a:t>.</a:t>
            </a:r>
            <a:endParaRPr lang="en-US" altLang="zh-CN" sz="2400" dirty="0"/>
          </a:p>
          <a:p>
            <a:pPr algn="l"/>
            <a:endParaRPr kumimoji="1"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DP Algorithm for 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152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E609F98-B7DB-E04D-9109-3195D9FAEA0D}"/>
              </a:ext>
            </a:extLst>
          </p:cNvPr>
          <p:cNvGrpSpPr/>
          <p:nvPr/>
        </p:nvGrpSpPr>
        <p:grpSpPr>
          <a:xfrm>
            <a:off x="755576" y="2924944"/>
            <a:ext cx="6478361" cy="840487"/>
            <a:chOff x="755576" y="2404179"/>
            <a:chExt cx="6478361" cy="8404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031EF40C-4B90-C24B-89FD-009F9792CE90}"/>
                    </a:ext>
                  </a:extLst>
                </p:cNvPr>
                <p:cNvSpPr txBox="1"/>
                <p:nvPr/>
              </p:nvSpPr>
              <p:spPr>
                <a:xfrm>
                  <a:off x="755576" y="2445280"/>
                  <a:ext cx="5714826" cy="79938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kumimoji="1"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func>
                                  <m:funcPr>
                                    <m:ctrlPr>
                                      <a:rPr kumimoji="1"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kumimoji="1"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20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r>
                                          <a:rPr kumimoji="1"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kumimoji="1"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kumimoji="1"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kumimoji="1"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kumimoji="1"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kumimoji="1"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2000" b="0" i="1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kumimoji="1"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kumimoji="1"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  <m:r>
                                              <a:rPr kumimoji="1"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  <m:r>
                                          <a:rPr kumimoji="1"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2000" b="0" i="1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kumimoji="1"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  <m:r>
                                              <a:rPr kumimoji="1"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+1,</m:t>
                                            </m:r>
                                            <m:r>
                                              <a:rPr kumimoji="1"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</m:d>
                                        <m:r>
                                          <a:rPr kumimoji="1"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kumimoji="1"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kumimoji="1"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kumimoji="1"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</m:d>
                                        <m:r>
                                          <a:rPr kumimoji="1" lang="zh-CN" alt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eqArr>
                          </m:e>
                        </m:d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031EF40C-4B90-C24B-89FD-009F9792CE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576" y="2445280"/>
                  <a:ext cx="5714826" cy="799386"/>
                </a:xfrm>
                <a:prstGeom prst="rect">
                  <a:avLst/>
                </a:prstGeom>
                <a:blipFill>
                  <a:blip r:embed="rId3"/>
                  <a:stretch>
                    <a:fillRect l="-4878" t="-228571" b="-32698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BB31F43C-5299-E44B-B959-8F6A19D6B6F3}"/>
                    </a:ext>
                  </a:extLst>
                </p:cNvPr>
                <p:cNvSpPr txBox="1"/>
                <p:nvPr/>
              </p:nvSpPr>
              <p:spPr>
                <a:xfrm>
                  <a:off x="5523098" y="2404179"/>
                  <a:ext cx="137935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kumimoji="1" lang="zh-CN" alt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BB31F43C-5299-E44B-B959-8F6A19D6B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098" y="2404179"/>
                  <a:ext cx="1379352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5455" t="-3846" b="-3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87B98CA3-00DC-FE4C-85CF-0D66388AEEA2}"/>
                    </a:ext>
                  </a:extLst>
                </p:cNvPr>
                <p:cNvSpPr txBox="1"/>
                <p:nvPr/>
              </p:nvSpPr>
              <p:spPr>
                <a:xfrm>
                  <a:off x="6303618" y="2783393"/>
                  <a:ext cx="93031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kumimoji="1" lang="zh-CN" alt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kumimoji="1" lang="zh-CN" altLang="en-US" sz="2000" b="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87B98CA3-00DC-FE4C-85CF-0D66388AEE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3618" y="2783393"/>
                  <a:ext cx="93031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6667" t="-4000" b="-3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DF1FC09-6A93-4580-B5CA-3FBB55A14E3D}"/>
              </a:ext>
            </a:extLst>
          </p:cNvPr>
          <p:cNvSpPr/>
          <p:nvPr/>
        </p:nvSpPr>
        <p:spPr bwMode="auto">
          <a:xfrm>
            <a:off x="755576" y="908049"/>
            <a:ext cx="7632848" cy="818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Step 2: Relating the value of a problem and those of </a:t>
            </a:r>
          </a:p>
          <a:p>
            <a:pPr algn="ctr"/>
            <a:r>
              <a:rPr lang="en-US" altLang="zh-CN" sz="2800" b="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its subproblems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05098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199" y="122238"/>
            <a:ext cx="8350819" cy="714375"/>
          </a:xfrm>
        </p:spPr>
        <p:txBody>
          <a:bodyPr/>
          <a:lstStyle/>
          <a:p>
            <a:pPr eaLnBrk="1" hangingPunct="1"/>
            <a:r>
              <a:rPr lang="en-US" altLang="zh-CN" sz="3600" b="0" dirty="0"/>
              <a:t>An Example of Optimal Binary Search Tree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6006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6006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60069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5156358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199" y="122238"/>
            <a:ext cx="8350819" cy="714375"/>
          </a:xfrm>
        </p:spPr>
        <p:txBody>
          <a:bodyPr/>
          <a:lstStyle/>
          <a:p>
            <a:pPr eaLnBrk="1" hangingPunct="1"/>
            <a:r>
              <a:rPr lang="en-US" altLang="zh-CN" sz="3600" b="0" dirty="0"/>
              <a:t>An Example of Optimal Binary Search Tree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154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6006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6006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60069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2" name="Text Box 5"/>
          <p:cNvSpPr txBox="1">
            <a:spLocks/>
          </p:cNvSpPr>
          <p:nvPr/>
        </p:nvSpPr>
        <p:spPr bwMode="auto">
          <a:xfrm>
            <a:off x="245233" y="2081883"/>
            <a:ext cx="241662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Step 0</a:t>
            </a:r>
            <a:r>
              <a:rPr lang="zh-CN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 Initialization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92010" y="2594011"/>
            <a:ext cx="3556797" cy="2916875"/>
            <a:chOff x="592010" y="2594011"/>
            <a:chExt cx="3556797" cy="2916875"/>
          </a:xfrm>
        </p:grpSpPr>
        <p:grpSp>
          <p:nvGrpSpPr>
            <p:cNvPr id="173" name="组合 172"/>
            <p:cNvGrpSpPr/>
            <p:nvPr/>
          </p:nvGrpSpPr>
          <p:grpSpPr>
            <a:xfrm>
              <a:off x="592010" y="2594011"/>
              <a:ext cx="3556797" cy="2085989"/>
              <a:chOff x="3402457" y="1284269"/>
              <a:chExt cx="3556797" cy="2085989"/>
            </a:xfrm>
          </p:grpSpPr>
          <p:sp>
            <p:nvSpPr>
              <p:cNvPr id="174" name="文本框 173"/>
              <p:cNvSpPr txBox="1"/>
              <p:nvPr/>
            </p:nvSpPr>
            <p:spPr>
              <a:xfrm>
                <a:off x="5194800" y="152121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矩形 174"/>
              <p:cNvSpPr/>
              <p:nvPr/>
            </p:nvSpPr>
            <p:spPr>
              <a:xfrm rot="2700000">
                <a:off x="4890975" y="1737466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矩形 175"/>
              <p:cNvSpPr/>
              <p:nvPr/>
            </p:nvSpPr>
            <p:spPr>
              <a:xfrm rot="2700000">
                <a:off x="4636417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矩形 176"/>
              <p:cNvSpPr/>
              <p:nvPr/>
            </p:nvSpPr>
            <p:spPr>
              <a:xfrm rot="2700000">
                <a:off x="5145533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矩形 177"/>
              <p:cNvSpPr/>
              <p:nvPr/>
            </p:nvSpPr>
            <p:spPr>
              <a:xfrm rot="2700000">
                <a:off x="4890975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矩形 178"/>
              <p:cNvSpPr/>
              <p:nvPr/>
            </p:nvSpPr>
            <p:spPr>
              <a:xfrm rot="2700000">
                <a:off x="4381858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矩形 179"/>
              <p:cNvSpPr/>
              <p:nvPr/>
            </p:nvSpPr>
            <p:spPr>
              <a:xfrm rot="2700000">
                <a:off x="412730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矩形 180"/>
              <p:cNvSpPr/>
              <p:nvPr/>
            </p:nvSpPr>
            <p:spPr>
              <a:xfrm rot="2700000">
                <a:off x="4636417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矩形 181"/>
              <p:cNvSpPr/>
              <p:nvPr/>
            </p:nvSpPr>
            <p:spPr>
              <a:xfrm rot="2700000">
                <a:off x="4381858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矩形 182"/>
              <p:cNvSpPr/>
              <p:nvPr/>
            </p:nvSpPr>
            <p:spPr>
              <a:xfrm rot="2700000">
                <a:off x="5400092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矩形 183"/>
              <p:cNvSpPr/>
              <p:nvPr/>
            </p:nvSpPr>
            <p:spPr>
              <a:xfrm rot="2700000">
                <a:off x="5145533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矩形 184"/>
              <p:cNvSpPr/>
              <p:nvPr/>
            </p:nvSpPr>
            <p:spPr>
              <a:xfrm rot="2700000">
                <a:off x="565465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矩形 185"/>
              <p:cNvSpPr/>
              <p:nvPr/>
            </p:nvSpPr>
            <p:spPr>
              <a:xfrm rot="2700000">
                <a:off x="5400092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矩形 186"/>
              <p:cNvSpPr/>
              <p:nvPr/>
            </p:nvSpPr>
            <p:spPr>
              <a:xfrm rot="2700000">
                <a:off x="4890975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矩形 187"/>
              <p:cNvSpPr/>
              <p:nvPr/>
            </p:nvSpPr>
            <p:spPr>
              <a:xfrm rot="2700000">
                <a:off x="463641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矩形 188"/>
              <p:cNvSpPr/>
              <p:nvPr/>
            </p:nvSpPr>
            <p:spPr>
              <a:xfrm rot="2700000">
                <a:off x="514553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矩形 189"/>
              <p:cNvSpPr/>
              <p:nvPr/>
            </p:nvSpPr>
            <p:spPr>
              <a:xfrm rot="2700000">
                <a:off x="5909209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矩形 190"/>
              <p:cNvSpPr/>
              <p:nvPr/>
            </p:nvSpPr>
            <p:spPr>
              <a:xfrm rot="2700000">
                <a:off x="565465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矩形 191"/>
              <p:cNvSpPr/>
              <p:nvPr/>
            </p:nvSpPr>
            <p:spPr>
              <a:xfrm rot="2700000">
                <a:off x="616376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矩形 192"/>
              <p:cNvSpPr/>
              <p:nvPr/>
            </p:nvSpPr>
            <p:spPr>
              <a:xfrm rot="2700000">
                <a:off x="3872741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矩形 193"/>
              <p:cNvSpPr/>
              <p:nvPr/>
            </p:nvSpPr>
            <p:spPr>
              <a:xfrm rot="2700000">
                <a:off x="361818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矩形 194"/>
              <p:cNvSpPr/>
              <p:nvPr/>
            </p:nvSpPr>
            <p:spPr>
              <a:xfrm rot="2700000">
                <a:off x="412730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文本框 195"/>
              <p:cNvSpPr txBox="1"/>
              <p:nvPr/>
            </p:nvSpPr>
            <p:spPr>
              <a:xfrm>
                <a:off x="4931994" y="128426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endParaRPr lang="zh-CN" alt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文本框 196"/>
              <p:cNvSpPr txBox="1"/>
              <p:nvPr/>
            </p:nvSpPr>
            <p:spPr>
              <a:xfrm>
                <a:off x="4685683" y="153101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文本框 197"/>
              <p:cNvSpPr txBox="1"/>
              <p:nvPr/>
            </p:nvSpPr>
            <p:spPr>
              <a:xfrm>
                <a:off x="4427954" y="178557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文本框 198"/>
              <p:cNvSpPr txBox="1"/>
              <p:nvPr/>
            </p:nvSpPr>
            <p:spPr>
              <a:xfrm>
                <a:off x="4181802" y="202444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3918740" y="2301446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3656267" y="254264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3402457" y="280304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5456264" y="178689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5710821" y="203032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文本框 204"/>
              <p:cNvSpPr txBox="1"/>
              <p:nvPr/>
            </p:nvSpPr>
            <p:spPr>
              <a:xfrm>
                <a:off x="5956894" y="229245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文本框 205"/>
              <p:cNvSpPr txBox="1"/>
              <p:nvPr/>
            </p:nvSpPr>
            <p:spPr>
              <a:xfrm>
                <a:off x="6211452" y="25391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文本框 206"/>
              <p:cNvSpPr txBox="1"/>
              <p:nvPr/>
            </p:nvSpPr>
            <p:spPr>
              <a:xfrm>
                <a:off x="6463954" y="279719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文本框 222"/>
              <p:cNvSpPr txBox="1"/>
              <p:nvPr/>
            </p:nvSpPr>
            <p:spPr>
              <a:xfrm>
                <a:off x="6097842" y="302962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文本框 223"/>
              <p:cNvSpPr txBox="1"/>
              <p:nvPr/>
            </p:nvSpPr>
            <p:spPr>
              <a:xfrm>
                <a:off x="557630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文本框 224"/>
              <p:cNvSpPr txBox="1"/>
              <p:nvPr/>
            </p:nvSpPr>
            <p:spPr>
              <a:xfrm>
                <a:off x="509667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文本框 225"/>
              <p:cNvSpPr txBox="1"/>
              <p:nvPr/>
            </p:nvSpPr>
            <p:spPr>
              <a:xfrm>
                <a:off x="4593211" y="303265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文本框 226"/>
              <p:cNvSpPr txBox="1"/>
              <p:nvPr/>
            </p:nvSpPr>
            <p:spPr>
              <a:xfrm>
                <a:off x="4074807" y="303497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文本框 227"/>
              <p:cNvSpPr txBox="1"/>
              <p:nvPr/>
            </p:nvSpPr>
            <p:spPr>
              <a:xfrm>
                <a:off x="3565010" y="305760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文本框 228"/>
              <p:cNvSpPr txBox="1"/>
              <p:nvPr/>
            </p:nvSpPr>
            <p:spPr>
              <a:xfrm>
                <a:off x="3946399" y="176988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文本框 229"/>
              <p:cNvSpPr txBox="1"/>
              <p:nvPr/>
            </p:nvSpPr>
            <p:spPr>
              <a:xfrm>
                <a:off x="5972288" y="1808013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1209406" y="5049221"/>
              <a:ext cx="2200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0" i="1" dirty="0">
                  <a:latin typeface="Calibri" panose="020F0502020204030204" pitchFamily="34" charset="0"/>
                </a:rPr>
                <a:t>e</a:t>
              </a:r>
              <a:r>
                <a:rPr lang="en-US" altLang="zh-CN" sz="2400" b="0" dirty="0">
                  <a:latin typeface="Calibri" panose="020F0502020204030204" pitchFamily="34" charset="0"/>
                </a:rPr>
                <a:t>[</a:t>
              </a:r>
              <a:r>
                <a:rPr lang="en-US" altLang="zh-CN" sz="2400" b="0" i="1" dirty="0" err="1">
                  <a:latin typeface="Calibri" panose="020F0502020204030204" pitchFamily="34" charset="0"/>
                </a:rPr>
                <a:t>i</a:t>
              </a:r>
              <a:r>
                <a:rPr lang="en-US" altLang="zh-CN" sz="2400" b="0" dirty="0">
                  <a:latin typeface="Calibri" panose="020F0502020204030204" pitchFamily="34" charset="0"/>
                </a:rPr>
                <a:t>, 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i</a:t>
              </a:r>
              <a:r>
                <a:rPr lang="en-US" altLang="zh-CN" sz="2400" b="0" dirty="0">
                  <a:latin typeface="Calibri" panose="020F0502020204030204" pitchFamily="34" charset="0"/>
                </a:rPr>
                <a:t>-1] = q</a:t>
              </a:r>
              <a:r>
                <a:rPr lang="en-US" altLang="zh-CN" sz="2400" b="0" i="1" baseline="-25000" dirty="0">
                  <a:latin typeface="Calibri" panose="020F0502020204030204" pitchFamily="34" charset="0"/>
                </a:rPr>
                <a:t>i</a:t>
              </a:r>
              <a:r>
                <a:rPr lang="en-US" altLang="zh-CN" sz="2400" b="0" baseline="-25000" dirty="0">
                  <a:latin typeface="Calibri" panose="020F0502020204030204" pitchFamily="34" charset="0"/>
                </a:rPr>
                <a:t>-1</a:t>
              </a:r>
              <a:endParaRPr lang="zh-CN" altLang="en-US" sz="2400" b="0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752804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199" y="122238"/>
            <a:ext cx="8350819" cy="714375"/>
          </a:xfrm>
        </p:spPr>
        <p:txBody>
          <a:bodyPr/>
          <a:lstStyle/>
          <a:p>
            <a:pPr eaLnBrk="1" hangingPunct="1"/>
            <a:r>
              <a:rPr lang="en-US" altLang="zh-CN" sz="3600" b="0" dirty="0"/>
              <a:t>An Example of Optimal Binary Search Tree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6006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6006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60069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2" name="Text Box 5"/>
          <p:cNvSpPr txBox="1">
            <a:spLocks/>
          </p:cNvSpPr>
          <p:nvPr/>
        </p:nvSpPr>
        <p:spPr bwMode="auto">
          <a:xfrm>
            <a:off x="245233" y="2081883"/>
            <a:ext cx="241662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Step 0</a:t>
            </a:r>
            <a:r>
              <a:rPr lang="zh-CN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 Initialization</a:t>
            </a:r>
          </a:p>
        </p:txBody>
      </p:sp>
      <p:grpSp>
        <p:nvGrpSpPr>
          <p:cNvPr id="173" name="组合 172"/>
          <p:cNvGrpSpPr/>
          <p:nvPr/>
        </p:nvGrpSpPr>
        <p:grpSpPr>
          <a:xfrm>
            <a:off x="592010" y="2594011"/>
            <a:ext cx="3556797" cy="2085989"/>
            <a:chOff x="3402457" y="1284269"/>
            <a:chExt cx="3556797" cy="2085989"/>
          </a:xfrm>
        </p:grpSpPr>
        <p:sp>
          <p:nvSpPr>
            <p:cNvPr id="174" name="文本框 173"/>
            <p:cNvSpPr txBox="1"/>
            <p:nvPr/>
          </p:nvSpPr>
          <p:spPr>
            <a:xfrm>
              <a:off x="5194800" y="152121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矩形 174"/>
            <p:cNvSpPr/>
            <p:nvPr/>
          </p:nvSpPr>
          <p:spPr>
            <a:xfrm rot="2700000">
              <a:off x="4890975" y="1737466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/>
            <p:cNvSpPr/>
            <p:nvPr/>
          </p:nvSpPr>
          <p:spPr>
            <a:xfrm rot="2700000">
              <a:off x="4636417" y="1992024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176"/>
            <p:cNvSpPr/>
            <p:nvPr/>
          </p:nvSpPr>
          <p:spPr>
            <a:xfrm rot="2700000">
              <a:off x="5145533" y="1992024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矩形 177"/>
            <p:cNvSpPr/>
            <p:nvPr/>
          </p:nvSpPr>
          <p:spPr>
            <a:xfrm rot="2700000">
              <a:off x="4890975" y="2246583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178"/>
            <p:cNvSpPr/>
            <p:nvPr/>
          </p:nvSpPr>
          <p:spPr>
            <a:xfrm rot="2700000">
              <a:off x="4381858" y="2246583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矩形 179"/>
            <p:cNvSpPr/>
            <p:nvPr/>
          </p:nvSpPr>
          <p:spPr>
            <a:xfrm rot="2700000">
              <a:off x="4127300" y="2501141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>
            <a:xfrm rot="2700000">
              <a:off x="4636417" y="2501141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矩形 181"/>
            <p:cNvSpPr/>
            <p:nvPr/>
          </p:nvSpPr>
          <p:spPr>
            <a:xfrm rot="2700000">
              <a:off x="4381858" y="2755700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182"/>
            <p:cNvSpPr/>
            <p:nvPr/>
          </p:nvSpPr>
          <p:spPr>
            <a:xfrm rot="2700000">
              <a:off x="5400092" y="2246583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矩形 183"/>
            <p:cNvSpPr/>
            <p:nvPr/>
          </p:nvSpPr>
          <p:spPr>
            <a:xfrm rot="2700000">
              <a:off x="5145533" y="2501141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矩形 184"/>
            <p:cNvSpPr/>
            <p:nvPr/>
          </p:nvSpPr>
          <p:spPr>
            <a:xfrm rot="2700000">
              <a:off x="5654650" y="2501141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185"/>
            <p:cNvSpPr/>
            <p:nvPr/>
          </p:nvSpPr>
          <p:spPr>
            <a:xfrm rot="2700000">
              <a:off x="5400092" y="2755700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186"/>
            <p:cNvSpPr/>
            <p:nvPr/>
          </p:nvSpPr>
          <p:spPr>
            <a:xfrm rot="2700000">
              <a:off x="4890975" y="2755700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矩形 187"/>
            <p:cNvSpPr/>
            <p:nvPr/>
          </p:nvSpPr>
          <p:spPr>
            <a:xfrm rot="2700000">
              <a:off x="4636417" y="3010258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 188"/>
            <p:cNvSpPr/>
            <p:nvPr/>
          </p:nvSpPr>
          <p:spPr>
            <a:xfrm rot="2700000">
              <a:off x="5145533" y="3010258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矩形 189"/>
            <p:cNvSpPr/>
            <p:nvPr/>
          </p:nvSpPr>
          <p:spPr>
            <a:xfrm rot="2700000">
              <a:off x="5909209" y="2755700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/>
            <p:cNvSpPr/>
            <p:nvPr/>
          </p:nvSpPr>
          <p:spPr>
            <a:xfrm rot="2700000">
              <a:off x="5654650" y="3010258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 191"/>
            <p:cNvSpPr/>
            <p:nvPr/>
          </p:nvSpPr>
          <p:spPr>
            <a:xfrm rot="2700000">
              <a:off x="6163767" y="3010258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矩形 192"/>
            <p:cNvSpPr/>
            <p:nvPr/>
          </p:nvSpPr>
          <p:spPr>
            <a:xfrm rot="2700000">
              <a:off x="3872741" y="2755700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 193"/>
            <p:cNvSpPr/>
            <p:nvPr/>
          </p:nvSpPr>
          <p:spPr>
            <a:xfrm rot="2700000">
              <a:off x="3618183" y="3010258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194"/>
            <p:cNvSpPr/>
            <p:nvPr/>
          </p:nvSpPr>
          <p:spPr>
            <a:xfrm rot="2700000">
              <a:off x="4127300" y="3010258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文本框 195"/>
            <p:cNvSpPr txBox="1"/>
            <p:nvPr/>
          </p:nvSpPr>
          <p:spPr>
            <a:xfrm>
              <a:off x="4931994" y="1284269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文本框 196"/>
            <p:cNvSpPr txBox="1"/>
            <p:nvPr/>
          </p:nvSpPr>
          <p:spPr>
            <a:xfrm>
              <a:off x="4685683" y="153101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" name="文本框 197"/>
            <p:cNvSpPr txBox="1"/>
            <p:nvPr/>
          </p:nvSpPr>
          <p:spPr>
            <a:xfrm>
              <a:off x="4427954" y="178557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文本框 198"/>
            <p:cNvSpPr txBox="1"/>
            <p:nvPr/>
          </p:nvSpPr>
          <p:spPr>
            <a:xfrm>
              <a:off x="4181802" y="202444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文本框 199"/>
            <p:cNvSpPr txBox="1"/>
            <p:nvPr/>
          </p:nvSpPr>
          <p:spPr>
            <a:xfrm>
              <a:off x="3918740" y="2301446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文本框 200"/>
            <p:cNvSpPr txBox="1"/>
            <p:nvPr/>
          </p:nvSpPr>
          <p:spPr>
            <a:xfrm>
              <a:off x="3656267" y="2542640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文本框 201"/>
            <p:cNvSpPr txBox="1"/>
            <p:nvPr/>
          </p:nvSpPr>
          <p:spPr>
            <a:xfrm>
              <a:off x="3402457" y="280304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" name="文本框 202"/>
            <p:cNvSpPr txBox="1"/>
            <p:nvPr/>
          </p:nvSpPr>
          <p:spPr>
            <a:xfrm>
              <a:off x="5456264" y="1786892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" name="文本框 203"/>
            <p:cNvSpPr txBox="1"/>
            <p:nvPr/>
          </p:nvSpPr>
          <p:spPr>
            <a:xfrm>
              <a:off x="5710821" y="203032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文本框 204"/>
            <p:cNvSpPr txBox="1"/>
            <p:nvPr/>
          </p:nvSpPr>
          <p:spPr>
            <a:xfrm>
              <a:off x="5956894" y="229245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文本框 205"/>
            <p:cNvSpPr txBox="1"/>
            <p:nvPr/>
          </p:nvSpPr>
          <p:spPr>
            <a:xfrm>
              <a:off x="6211452" y="253918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文本框 206"/>
            <p:cNvSpPr txBox="1"/>
            <p:nvPr/>
          </p:nvSpPr>
          <p:spPr>
            <a:xfrm>
              <a:off x="6463954" y="279719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3" name="文本框 222"/>
            <p:cNvSpPr txBox="1"/>
            <p:nvPr/>
          </p:nvSpPr>
          <p:spPr>
            <a:xfrm>
              <a:off x="6097842" y="3029620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0.10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" name="文本框 223"/>
            <p:cNvSpPr txBox="1"/>
            <p:nvPr/>
          </p:nvSpPr>
          <p:spPr>
            <a:xfrm>
              <a:off x="5576307" y="304053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0.05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" name="文本框 224"/>
            <p:cNvSpPr txBox="1"/>
            <p:nvPr/>
          </p:nvSpPr>
          <p:spPr>
            <a:xfrm>
              <a:off x="5096677" y="304053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0.05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文本框 225"/>
            <p:cNvSpPr txBox="1"/>
            <p:nvPr/>
          </p:nvSpPr>
          <p:spPr>
            <a:xfrm>
              <a:off x="4593211" y="3032652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0.05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文本框 226"/>
            <p:cNvSpPr txBox="1"/>
            <p:nvPr/>
          </p:nvSpPr>
          <p:spPr>
            <a:xfrm>
              <a:off x="4074807" y="303497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0.10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3565010" y="3057609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0.05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文本框 228"/>
            <p:cNvSpPr txBox="1"/>
            <p:nvPr/>
          </p:nvSpPr>
          <p:spPr>
            <a:xfrm>
              <a:off x="3946399" y="1769889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文本框 229"/>
            <p:cNvSpPr txBox="1"/>
            <p:nvPr/>
          </p:nvSpPr>
          <p:spPr>
            <a:xfrm>
              <a:off x="5972288" y="1808013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209406" y="5049221"/>
            <a:ext cx="2200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0" i="1" dirty="0">
                <a:latin typeface="Calibri" panose="020F0502020204030204" pitchFamily="34" charset="0"/>
              </a:rPr>
              <a:t>e</a:t>
            </a:r>
            <a:r>
              <a:rPr lang="en-US" altLang="zh-CN" sz="2400" b="0" dirty="0">
                <a:latin typeface="Calibri" panose="020F0502020204030204" pitchFamily="34" charset="0"/>
              </a:rPr>
              <a:t>[</a:t>
            </a:r>
            <a:r>
              <a:rPr lang="en-US" altLang="zh-CN" sz="2400" b="0" i="1" dirty="0" err="1">
                <a:latin typeface="Calibri" panose="020F0502020204030204" pitchFamily="34" charset="0"/>
              </a:rPr>
              <a:t>i</a:t>
            </a:r>
            <a:r>
              <a:rPr lang="en-US" altLang="zh-CN" sz="2400" b="0" dirty="0">
                <a:latin typeface="Calibri" panose="020F0502020204030204" pitchFamily="34" charset="0"/>
              </a:rPr>
              <a:t>, </a:t>
            </a:r>
            <a:r>
              <a:rPr lang="en-US" altLang="zh-CN" sz="2400" b="0" i="1" dirty="0">
                <a:latin typeface="Calibri" panose="020F0502020204030204" pitchFamily="34" charset="0"/>
              </a:rPr>
              <a:t>i</a:t>
            </a:r>
            <a:r>
              <a:rPr lang="en-US" altLang="zh-CN" sz="2400" b="0" dirty="0">
                <a:latin typeface="Calibri" panose="020F0502020204030204" pitchFamily="34" charset="0"/>
              </a:rPr>
              <a:t>-1] = q</a:t>
            </a:r>
            <a:r>
              <a:rPr lang="en-US" altLang="zh-CN" sz="2400" b="0" i="1" baseline="-25000" dirty="0">
                <a:latin typeface="Calibri" panose="020F0502020204030204" pitchFamily="34" charset="0"/>
              </a:rPr>
              <a:t>i</a:t>
            </a:r>
            <a:r>
              <a:rPr lang="en-US" altLang="zh-CN" sz="2400" b="0" baseline="-25000" dirty="0">
                <a:latin typeface="Calibri" panose="020F0502020204030204" pitchFamily="34" charset="0"/>
              </a:rPr>
              <a:t>-1</a:t>
            </a:r>
            <a:endParaRPr lang="zh-CN" altLang="en-US" sz="2400" b="0" dirty="0">
              <a:latin typeface="Calibri" panose="020F050202020403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039640" y="2596648"/>
            <a:ext cx="3556797" cy="2872316"/>
            <a:chOff x="5039640" y="2596648"/>
            <a:chExt cx="3556797" cy="2872316"/>
          </a:xfrm>
        </p:grpSpPr>
        <p:grpSp>
          <p:nvGrpSpPr>
            <p:cNvPr id="231" name="组合 230"/>
            <p:cNvGrpSpPr/>
            <p:nvPr/>
          </p:nvGrpSpPr>
          <p:grpSpPr>
            <a:xfrm>
              <a:off x="5039640" y="2596648"/>
              <a:ext cx="3556797" cy="2085989"/>
              <a:chOff x="3402457" y="1284269"/>
              <a:chExt cx="3556797" cy="2085989"/>
            </a:xfrm>
          </p:grpSpPr>
          <p:sp>
            <p:nvSpPr>
              <p:cNvPr id="232" name="文本框 231"/>
              <p:cNvSpPr txBox="1"/>
              <p:nvPr/>
            </p:nvSpPr>
            <p:spPr>
              <a:xfrm>
                <a:off x="5194800" y="152121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矩形 232"/>
              <p:cNvSpPr/>
              <p:nvPr/>
            </p:nvSpPr>
            <p:spPr>
              <a:xfrm rot="2700000">
                <a:off x="4890975" y="1737466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矩形 233"/>
              <p:cNvSpPr/>
              <p:nvPr/>
            </p:nvSpPr>
            <p:spPr>
              <a:xfrm rot="2700000">
                <a:off x="4636417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矩形 234"/>
              <p:cNvSpPr/>
              <p:nvPr/>
            </p:nvSpPr>
            <p:spPr>
              <a:xfrm rot="2700000">
                <a:off x="5145533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矩形 235"/>
              <p:cNvSpPr/>
              <p:nvPr/>
            </p:nvSpPr>
            <p:spPr>
              <a:xfrm rot="2700000">
                <a:off x="4890975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矩形 236"/>
              <p:cNvSpPr/>
              <p:nvPr/>
            </p:nvSpPr>
            <p:spPr>
              <a:xfrm rot="2700000">
                <a:off x="4381858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矩形 237"/>
              <p:cNvSpPr/>
              <p:nvPr/>
            </p:nvSpPr>
            <p:spPr>
              <a:xfrm rot="2700000">
                <a:off x="412730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矩形 238"/>
              <p:cNvSpPr/>
              <p:nvPr/>
            </p:nvSpPr>
            <p:spPr>
              <a:xfrm rot="2700000">
                <a:off x="4636417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矩形 239"/>
              <p:cNvSpPr/>
              <p:nvPr/>
            </p:nvSpPr>
            <p:spPr>
              <a:xfrm rot="2700000">
                <a:off x="4381858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矩形 240"/>
              <p:cNvSpPr/>
              <p:nvPr/>
            </p:nvSpPr>
            <p:spPr>
              <a:xfrm rot="2700000">
                <a:off x="5400092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矩形 241"/>
              <p:cNvSpPr/>
              <p:nvPr/>
            </p:nvSpPr>
            <p:spPr>
              <a:xfrm rot="2700000">
                <a:off x="5145533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矩形 242"/>
              <p:cNvSpPr/>
              <p:nvPr/>
            </p:nvSpPr>
            <p:spPr>
              <a:xfrm rot="2700000">
                <a:off x="565465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矩形 243"/>
              <p:cNvSpPr/>
              <p:nvPr/>
            </p:nvSpPr>
            <p:spPr>
              <a:xfrm rot="2700000">
                <a:off x="5400092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矩形 244"/>
              <p:cNvSpPr/>
              <p:nvPr/>
            </p:nvSpPr>
            <p:spPr>
              <a:xfrm rot="2700000">
                <a:off x="4890975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矩形 245"/>
              <p:cNvSpPr/>
              <p:nvPr/>
            </p:nvSpPr>
            <p:spPr>
              <a:xfrm rot="2700000">
                <a:off x="463641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矩形 246"/>
              <p:cNvSpPr/>
              <p:nvPr/>
            </p:nvSpPr>
            <p:spPr>
              <a:xfrm rot="2700000">
                <a:off x="514553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矩形 247"/>
              <p:cNvSpPr/>
              <p:nvPr/>
            </p:nvSpPr>
            <p:spPr>
              <a:xfrm rot="2700000">
                <a:off x="5909209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矩形 248"/>
              <p:cNvSpPr/>
              <p:nvPr/>
            </p:nvSpPr>
            <p:spPr>
              <a:xfrm rot="2700000">
                <a:off x="565465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矩形 249"/>
              <p:cNvSpPr/>
              <p:nvPr/>
            </p:nvSpPr>
            <p:spPr>
              <a:xfrm rot="2700000">
                <a:off x="616376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矩形 250"/>
              <p:cNvSpPr/>
              <p:nvPr/>
            </p:nvSpPr>
            <p:spPr>
              <a:xfrm rot="2700000">
                <a:off x="3872741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矩形 251"/>
              <p:cNvSpPr/>
              <p:nvPr/>
            </p:nvSpPr>
            <p:spPr>
              <a:xfrm rot="2700000">
                <a:off x="361818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矩形 252"/>
              <p:cNvSpPr/>
              <p:nvPr/>
            </p:nvSpPr>
            <p:spPr>
              <a:xfrm rot="2700000">
                <a:off x="412730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文本框 253"/>
              <p:cNvSpPr txBox="1"/>
              <p:nvPr/>
            </p:nvSpPr>
            <p:spPr>
              <a:xfrm>
                <a:off x="4931994" y="128426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zh-CN" alt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文本框 254"/>
              <p:cNvSpPr txBox="1"/>
              <p:nvPr/>
            </p:nvSpPr>
            <p:spPr>
              <a:xfrm>
                <a:off x="4685683" y="153101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文本框 255"/>
              <p:cNvSpPr txBox="1"/>
              <p:nvPr/>
            </p:nvSpPr>
            <p:spPr>
              <a:xfrm>
                <a:off x="4427954" y="178557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文本框 256"/>
              <p:cNvSpPr txBox="1"/>
              <p:nvPr/>
            </p:nvSpPr>
            <p:spPr>
              <a:xfrm>
                <a:off x="4181802" y="202444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文本框 257"/>
              <p:cNvSpPr txBox="1"/>
              <p:nvPr/>
            </p:nvSpPr>
            <p:spPr>
              <a:xfrm>
                <a:off x="3918740" y="2301446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文本框 258"/>
              <p:cNvSpPr txBox="1"/>
              <p:nvPr/>
            </p:nvSpPr>
            <p:spPr>
              <a:xfrm>
                <a:off x="3656267" y="254264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文本框 259"/>
              <p:cNvSpPr txBox="1"/>
              <p:nvPr/>
            </p:nvSpPr>
            <p:spPr>
              <a:xfrm>
                <a:off x="3402457" y="280304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文本框 260"/>
              <p:cNvSpPr txBox="1"/>
              <p:nvPr/>
            </p:nvSpPr>
            <p:spPr>
              <a:xfrm>
                <a:off x="5456264" y="178689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文本框 261"/>
              <p:cNvSpPr txBox="1"/>
              <p:nvPr/>
            </p:nvSpPr>
            <p:spPr>
              <a:xfrm>
                <a:off x="5710821" y="203032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文本框 262"/>
              <p:cNvSpPr txBox="1"/>
              <p:nvPr/>
            </p:nvSpPr>
            <p:spPr>
              <a:xfrm>
                <a:off x="5956894" y="229245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文本框 263"/>
              <p:cNvSpPr txBox="1"/>
              <p:nvPr/>
            </p:nvSpPr>
            <p:spPr>
              <a:xfrm>
                <a:off x="6211452" y="25391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文本框 264"/>
              <p:cNvSpPr txBox="1"/>
              <p:nvPr/>
            </p:nvSpPr>
            <p:spPr>
              <a:xfrm>
                <a:off x="6463954" y="279719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文本框 280"/>
              <p:cNvSpPr txBox="1"/>
              <p:nvPr/>
            </p:nvSpPr>
            <p:spPr>
              <a:xfrm>
                <a:off x="6097842" y="302962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文本框 281"/>
              <p:cNvSpPr txBox="1"/>
              <p:nvPr/>
            </p:nvSpPr>
            <p:spPr>
              <a:xfrm>
                <a:off x="557630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文本框 282"/>
              <p:cNvSpPr txBox="1"/>
              <p:nvPr/>
            </p:nvSpPr>
            <p:spPr>
              <a:xfrm>
                <a:off x="509667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文本框 283"/>
              <p:cNvSpPr txBox="1"/>
              <p:nvPr/>
            </p:nvSpPr>
            <p:spPr>
              <a:xfrm>
                <a:off x="4593211" y="303265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5" name="文本框 284"/>
              <p:cNvSpPr txBox="1"/>
              <p:nvPr/>
            </p:nvSpPr>
            <p:spPr>
              <a:xfrm>
                <a:off x="4074807" y="303497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文本框 285"/>
              <p:cNvSpPr txBox="1"/>
              <p:nvPr/>
            </p:nvSpPr>
            <p:spPr>
              <a:xfrm>
                <a:off x="3565010" y="305760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文本框 286"/>
              <p:cNvSpPr txBox="1"/>
              <p:nvPr/>
            </p:nvSpPr>
            <p:spPr>
              <a:xfrm>
                <a:off x="3946399" y="176988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文本框 287"/>
              <p:cNvSpPr txBox="1"/>
              <p:nvPr/>
            </p:nvSpPr>
            <p:spPr>
              <a:xfrm>
                <a:off x="5972288" y="1808013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0" name="文本框 289"/>
            <p:cNvSpPr txBox="1"/>
            <p:nvPr/>
          </p:nvSpPr>
          <p:spPr>
            <a:xfrm>
              <a:off x="5608114" y="5007299"/>
              <a:ext cx="2200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0" i="1" dirty="0">
                  <a:latin typeface="Calibri" panose="020F0502020204030204" pitchFamily="34" charset="0"/>
                </a:rPr>
                <a:t>w</a:t>
              </a:r>
              <a:r>
                <a:rPr lang="en-US" altLang="zh-CN" sz="2400" b="0" dirty="0">
                  <a:latin typeface="Calibri" panose="020F0502020204030204" pitchFamily="34" charset="0"/>
                </a:rPr>
                <a:t>[</a:t>
              </a:r>
              <a:r>
                <a:rPr lang="en-US" altLang="zh-CN" sz="2400" b="0" i="1" dirty="0" err="1">
                  <a:latin typeface="Calibri" panose="020F0502020204030204" pitchFamily="34" charset="0"/>
                </a:rPr>
                <a:t>i</a:t>
              </a:r>
              <a:r>
                <a:rPr lang="en-US" altLang="zh-CN" sz="2400" b="0" dirty="0">
                  <a:latin typeface="Calibri" panose="020F0502020204030204" pitchFamily="34" charset="0"/>
                </a:rPr>
                <a:t>, </a:t>
              </a:r>
              <a:r>
                <a:rPr lang="en-US" altLang="zh-CN" sz="2400" b="0" i="1" dirty="0">
                  <a:latin typeface="Calibri" panose="020F0502020204030204" pitchFamily="34" charset="0"/>
                </a:rPr>
                <a:t>i</a:t>
              </a:r>
              <a:r>
                <a:rPr lang="en-US" altLang="zh-CN" sz="2400" b="0" dirty="0">
                  <a:latin typeface="Calibri" panose="020F0502020204030204" pitchFamily="34" charset="0"/>
                </a:rPr>
                <a:t>-1] = q</a:t>
              </a:r>
              <a:r>
                <a:rPr lang="en-US" altLang="zh-CN" sz="2400" b="0" i="1" baseline="-25000" dirty="0">
                  <a:latin typeface="Calibri" panose="020F0502020204030204" pitchFamily="34" charset="0"/>
                </a:rPr>
                <a:t>i</a:t>
              </a:r>
              <a:r>
                <a:rPr lang="en-US" altLang="zh-CN" sz="2400" b="0" baseline="-25000" dirty="0">
                  <a:latin typeface="Calibri" panose="020F0502020204030204" pitchFamily="34" charset="0"/>
                </a:rPr>
                <a:t>-1</a:t>
              </a:r>
              <a:endParaRPr lang="zh-CN" altLang="en-US" sz="2400" b="0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867823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199" y="122238"/>
            <a:ext cx="8350819" cy="714375"/>
          </a:xfrm>
        </p:spPr>
        <p:txBody>
          <a:bodyPr/>
          <a:lstStyle/>
          <a:p>
            <a:pPr eaLnBrk="1" hangingPunct="1"/>
            <a:r>
              <a:rPr lang="en-US" altLang="zh-CN" sz="3600" b="0" dirty="0"/>
              <a:t>An Example of Optimal Binary Search Tree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156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b="0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0.15</a:t>
                          </a:r>
                          <a:endParaRPr lang="zh-CN" altLang="en-US" sz="1800" b="0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b="0" dirty="0">
                              <a:solidFill>
                                <a:srgbClr val="0070C0"/>
                              </a:solidFill>
                            </a:rPr>
                            <a:t>0.10</a:t>
                          </a:r>
                          <a:endParaRPr lang="zh-CN" altLang="en-US" sz="18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2673472"/>
                  </p:ext>
                </p:extLst>
              </p:nvPr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6006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6006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b="0" dirty="0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0.15</a:t>
                          </a:r>
                          <a:endParaRPr lang="zh-CN" altLang="en-US" sz="1800" b="0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60069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b="0" dirty="0" smtClean="0">
                              <a:solidFill>
                                <a:srgbClr val="0070C0"/>
                              </a:solidFill>
                            </a:rPr>
                            <a:t>0.10</a:t>
                          </a:r>
                          <a:endParaRPr lang="zh-CN" altLang="en-US" sz="1800" b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2" name="Text Box 5"/>
          <p:cNvSpPr txBox="1">
            <a:spLocks/>
          </p:cNvSpPr>
          <p:nvPr/>
        </p:nvSpPr>
        <p:spPr bwMode="auto">
          <a:xfrm>
            <a:off x="245233" y="2081883"/>
            <a:ext cx="370684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Step 1</a:t>
            </a:r>
            <a:r>
              <a:rPr lang="zh-CN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 </a:t>
            </a:r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Computing 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], w[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]</a:t>
            </a:r>
            <a:endParaRPr lang="zh-CN" altLang="zh-CN" sz="2200" i="1" dirty="0">
              <a:solidFill>
                <a:srgbClr val="FF26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173" name="组合 172"/>
          <p:cNvGrpSpPr/>
          <p:nvPr/>
        </p:nvGrpSpPr>
        <p:grpSpPr>
          <a:xfrm>
            <a:off x="592010" y="4292702"/>
            <a:ext cx="3556797" cy="2085989"/>
            <a:chOff x="3402457" y="1284269"/>
            <a:chExt cx="3556797" cy="2085989"/>
          </a:xfrm>
        </p:grpSpPr>
        <p:sp>
          <p:nvSpPr>
            <p:cNvPr id="174" name="文本框 173"/>
            <p:cNvSpPr txBox="1"/>
            <p:nvPr/>
          </p:nvSpPr>
          <p:spPr>
            <a:xfrm>
              <a:off x="5194800" y="152121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矩形 174"/>
            <p:cNvSpPr/>
            <p:nvPr/>
          </p:nvSpPr>
          <p:spPr>
            <a:xfrm rot="2700000">
              <a:off x="4890975" y="1737466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/>
            <p:cNvSpPr/>
            <p:nvPr/>
          </p:nvSpPr>
          <p:spPr>
            <a:xfrm rot="2700000">
              <a:off x="4636417" y="1992024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176"/>
            <p:cNvSpPr/>
            <p:nvPr/>
          </p:nvSpPr>
          <p:spPr>
            <a:xfrm rot="2700000">
              <a:off x="5145533" y="1992024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矩形 177"/>
            <p:cNvSpPr/>
            <p:nvPr/>
          </p:nvSpPr>
          <p:spPr>
            <a:xfrm rot="2700000">
              <a:off x="4890975" y="2246583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178"/>
            <p:cNvSpPr/>
            <p:nvPr/>
          </p:nvSpPr>
          <p:spPr>
            <a:xfrm rot="2700000">
              <a:off x="4381858" y="2246583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矩形 179"/>
            <p:cNvSpPr/>
            <p:nvPr/>
          </p:nvSpPr>
          <p:spPr>
            <a:xfrm rot="2700000">
              <a:off x="4127300" y="2501141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>
            <a:xfrm rot="2700000">
              <a:off x="4636417" y="2501141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矩形 181"/>
            <p:cNvSpPr/>
            <p:nvPr/>
          </p:nvSpPr>
          <p:spPr>
            <a:xfrm rot="2700000">
              <a:off x="4381858" y="2755700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182"/>
            <p:cNvSpPr/>
            <p:nvPr/>
          </p:nvSpPr>
          <p:spPr>
            <a:xfrm rot="2700000">
              <a:off x="5400092" y="2246583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矩形 183"/>
            <p:cNvSpPr/>
            <p:nvPr/>
          </p:nvSpPr>
          <p:spPr>
            <a:xfrm rot="2700000">
              <a:off x="5145533" y="2501141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矩形 184"/>
            <p:cNvSpPr/>
            <p:nvPr/>
          </p:nvSpPr>
          <p:spPr>
            <a:xfrm rot="2700000">
              <a:off x="5654650" y="2501141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185"/>
            <p:cNvSpPr/>
            <p:nvPr/>
          </p:nvSpPr>
          <p:spPr>
            <a:xfrm rot="2700000">
              <a:off x="5400092" y="2755700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186"/>
            <p:cNvSpPr/>
            <p:nvPr/>
          </p:nvSpPr>
          <p:spPr>
            <a:xfrm rot="2700000">
              <a:off x="4890975" y="2755700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矩形 187"/>
            <p:cNvSpPr/>
            <p:nvPr/>
          </p:nvSpPr>
          <p:spPr>
            <a:xfrm rot="2700000">
              <a:off x="4636417" y="3010258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 188"/>
            <p:cNvSpPr/>
            <p:nvPr/>
          </p:nvSpPr>
          <p:spPr>
            <a:xfrm rot="2700000">
              <a:off x="5145533" y="3010258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矩形 189"/>
            <p:cNvSpPr/>
            <p:nvPr/>
          </p:nvSpPr>
          <p:spPr>
            <a:xfrm rot="2700000">
              <a:off x="5909209" y="2755700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/>
            <p:cNvSpPr/>
            <p:nvPr/>
          </p:nvSpPr>
          <p:spPr>
            <a:xfrm rot="2700000">
              <a:off x="5654650" y="3010258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 191"/>
            <p:cNvSpPr/>
            <p:nvPr/>
          </p:nvSpPr>
          <p:spPr>
            <a:xfrm rot="2700000">
              <a:off x="6163767" y="3010258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矩形 192"/>
            <p:cNvSpPr/>
            <p:nvPr/>
          </p:nvSpPr>
          <p:spPr>
            <a:xfrm rot="2700000">
              <a:off x="3872741" y="2755700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 193"/>
            <p:cNvSpPr/>
            <p:nvPr/>
          </p:nvSpPr>
          <p:spPr>
            <a:xfrm rot="2700000">
              <a:off x="3618183" y="3010258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194"/>
            <p:cNvSpPr/>
            <p:nvPr/>
          </p:nvSpPr>
          <p:spPr>
            <a:xfrm rot="2700000">
              <a:off x="4127300" y="3010258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文本框 195"/>
            <p:cNvSpPr txBox="1"/>
            <p:nvPr/>
          </p:nvSpPr>
          <p:spPr>
            <a:xfrm>
              <a:off x="4931994" y="1284269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文本框 196"/>
            <p:cNvSpPr txBox="1"/>
            <p:nvPr/>
          </p:nvSpPr>
          <p:spPr>
            <a:xfrm>
              <a:off x="4685683" y="153101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" name="文本框 197"/>
            <p:cNvSpPr txBox="1"/>
            <p:nvPr/>
          </p:nvSpPr>
          <p:spPr>
            <a:xfrm>
              <a:off x="4427954" y="178557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文本框 198"/>
            <p:cNvSpPr txBox="1"/>
            <p:nvPr/>
          </p:nvSpPr>
          <p:spPr>
            <a:xfrm>
              <a:off x="4181802" y="202444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文本框 199"/>
            <p:cNvSpPr txBox="1"/>
            <p:nvPr/>
          </p:nvSpPr>
          <p:spPr>
            <a:xfrm>
              <a:off x="3918740" y="2301446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文本框 200"/>
            <p:cNvSpPr txBox="1"/>
            <p:nvPr/>
          </p:nvSpPr>
          <p:spPr>
            <a:xfrm>
              <a:off x="3656267" y="2542640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文本框 201"/>
            <p:cNvSpPr txBox="1"/>
            <p:nvPr/>
          </p:nvSpPr>
          <p:spPr>
            <a:xfrm>
              <a:off x="3402457" y="280304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" name="文本框 202"/>
            <p:cNvSpPr txBox="1"/>
            <p:nvPr/>
          </p:nvSpPr>
          <p:spPr>
            <a:xfrm>
              <a:off x="5456264" y="1786892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" name="文本框 203"/>
            <p:cNvSpPr txBox="1"/>
            <p:nvPr/>
          </p:nvSpPr>
          <p:spPr>
            <a:xfrm>
              <a:off x="5710821" y="203032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文本框 204"/>
            <p:cNvSpPr txBox="1"/>
            <p:nvPr/>
          </p:nvSpPr>
          <p:spPr>
            <a:xfrm>
              <a:off x="5956894" y="229245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文本框 205"/>
            <p:cNvSpPr txBox="1"/>
            <p:nvPr/>
          </p:nvSpPr>
          <p:spPr>
            <a:xfrm>
              <a:off x="6211452" y="253918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文本框 206"/>
            <p:cNvSpPr txBox="1"/>
            <p:nvPr/>
          </p:nvSpPr>
          <p:spPr>
            <a:xfrm>
              <a:off x="6463954" y="279719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3" name="文本框 222"/>
            <p:cNvSpPr txBox="1"/>
            <p:nvPr/>
          </p:nvSpPr>
          <p:spPr>
            <a:xfrm>
              <a:off x="6097842" y="3029620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" name="文本框 223"/>
            <p:cNvSpPr txBox="1"/>
            <p:nvPr/>
          </p:nvSpPr>
          <p:spPr>
            <a:xfrm>
              <a:off x="5576307" y="304053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" name="文本框 224"/>
            <p:cNvSpPr txBox="1"/>
            <p:nvPr/>
          </p:nvSpPr>
          <p:spPr>
            <a:xfrm>
              <a:off x="5096677" y="304053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文本框 225"/>
            <p:cNvSpPr txBox="1"/>
            <p:nvPr/>
          </p:nvSpPr>
          <p:spPr>
            <a:xfrm>
              <a:off x="4593211" y="3032652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文本框 226"/>
            <p:cNvSpPr txBox="1"/>
            <p:nvPr/>
          </p:nvSpPr>
          <p:spPr>
            <a:xfrm>
              <a:off x="4074807" y="303497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3565010" y="3057609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文本框 228"/>
            <p:cNvSpPr txBox="1"/>
            <p:nvPr/>
          </p:nvSpPr>
          <p:spPr>
            <a:xfrm>
              <a:off x="3946399" y="1769889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文本框 229"/>
            <p:cNvSpPr txBox="1"/>
            <p:nvPr/>
          </p:nvSpPr>
          <p:spPr>
            <a:xfrm>
              <a:off x="5972288" y="1808013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/>
              <p:cNvSpPr txBox="1"/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>
                          <a:latin typeface="Cambria Math" panose="02040503050406030204" pitchFamily="18" charset="0"/>
                        </a:rPr>
                        <m:t>𝑗</m:t>
                      </m:r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 =</m:t>
                      </m:r>
                      <m:r>
                        <a:rPr lang="en-US" altLang="zh-CN" sz="1600" b="0" i="1" smtClean="0">
                          <a:solidFill>
                            <a:srgbClr val="33CC33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solidFill>
                                <a:srgbClr val="33CC3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33CC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>
                              <a:solidFill>
                                <a:srgbClr val="33CC3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solidFill>
                                <a:srgbClr val="33CC3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=0.05+0.15+0.10=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0.30</m:t>
                      </m:r>
                    </m:oMath>
                  </m:oMathPara>
                </a14:m>
                <a:endParaRPr lang="en-US" altLang="zh-CN" sz="16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9" name="文本框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5039640" y="4295339"/>
            <a:ext cx="3556797" cy="2085989"/>
            <a:chOff x="5039640" y="4295339"/>
            <a:chExt cx="3556797" cy="2085989"/>
          </a:xfrm>
        </p:grpSpPr>
        <p:grpSp>
          <p:nvGrpSpPr>
            <p:cNvPr id="231" name="组合 230"/>
            <p:cNvGrpSpPr/>
            <p:nvPr/>
          </p:nvGrpSpPr>
          <p:grpSpPr>
            <a:xfrm>
              <a:off x="5039640" y="4295339"/>
              <a:ext cx="3556797" cy="2085989"/>
              <a:chOff x="3402457" y="1284269"/>
              <a:chExt cx="3556797" cy="2085989"/>
            </a:xfrm>
          </p:grpSpPr>
          <p:sp>
            <p:nvSpPr>
              <p:cNvPr id="232" name="文本框 231"/>
              <p:cNvSpPr txBox="1"/>
              <p:nvPr/>
            </p:nvSpPr>
            <p:spPr>
              <a:xfrm>
                <a:off x="5194800" y="152121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矩形 232"/>
              <p:cNvSpPr/>
              <p:nvPr/>
            </p:nvSpPr>
            <p:spPr>
              <a:xfrm rot="2700000">
                <a:off x="4890975" y="1737466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矩形 233"/>
              <p:cNvSpPr/>
              <p:nvPr/>
            </p:nvSpPr>
            <p:spPr>
              <a:xfrm rot="2700000">
                <a:off x="4636417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矩形 234"/>
              <p:cNvSpPr/>
              <p:nvPr/>
            </p:nvSpPr>
            <p:spPr>
              <a:xfrm rot="2700000">
                <a:off x="5145533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矩形 235"/>
              <p:cNvSpPr/>
              <p:nvPr/>
            </p:nvSpPr>
            <p:spPr>
              <a:xfrm rot="2700000">
                <a:off x="4890975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矩形 236"/>
              <p:cNvSpPr/>
              <p:nvPr/>
            </p:nvSpPr>
            <p:spPr>
              <a:xfrm rot="2700000">
                <a:off x="4381858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矩形 237"/>
              <p:cNvSpPr/>
              <p:nvPr/>
            </p:nvSpPr>
            <p:spPr>
              <a:xfrm rot="2700000">
                <a:off x="412730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矩形 238"/>
              <p:cNvSpPr/>
              <p:nvPr/>
            </p:nvSpPr>
            <p:spPr>
              <a:xfrm rot="2700000">
                <a:off x="4636417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矩形 239"/>
              <p:cNvSpPr/>
              <p:nvPr/>
            </p:nvSpPr>
            <p:spPr>
              <a:xfrm rot="2700000">
                <a:off x="4381858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矩形 240"/>
              <p:cNvSpPr/>
              <p:nvPr/>
            </p:nvSpPr>
            <p:spPr>
              <a:xfrm rot="2700000">
                <a:off x="5400092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矩形 241"/>
              <p:cNvSpPr/>
              <p:nvPr/>
            </p:nvSpPr>
            <p:spPr>
              <a:xfrm rot="2700000">
                <a:off x="5145533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矩形 242"/>
              <p:cNvSpPr/>
              <p:nvPr/>
            </p:nvSpPr>
            <p:spPr>
              <a:xfrm rot="2700000">
                <a:off x="565465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矩形 243"/>
              <p:cNvSpPr/>
              <p:nvPr/>
            </p:nvSpPr>
            <p:spPr>
              <a:xfrm rot="2700000">
                <a:off x="5400092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矩形 244"/>
              <p:cNvSpPr/>
              <p:nvPr/>
            </p:nvSpPr>
            <p:spPr>
              <a:xfrm rot="2700000">
                <a:off x="4890975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矩形 245"/>
              <p:cNvSpPr/>
              <p:nvPr/>
            </p:nvSpPr>
            <p:spPr>
              <a:xfrm rot="2700000">
                <a:off x="463641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矩形 246"/>
              <p:cNvSpPr/>
              <p:nvPr/>
            </p:nvSpPr>
            <p:spPr>
              <a:xfrm rot="2700000">
                <a:off x="514553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矩形 247"/>
              <p:cNvSpPr/>
              <p:nvPr/>
            </p:nvSpPr>
            <p:spPr>
              <a:xfrm rot="2700000">
                <a:off x="5909209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矩形 248"/>
              <p:cNvSpPr/>
              <p:nvPr/>
            </p:nvSpPr>
            <p:spPr>
              <a:xfrm rot="2700000">
                <a:off x="565465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矩形 249"/>
              <p:cNvSpPr/>
              <p:nvPr/>
            </p:nvSpPr>
            <p:spPr>
              <a:xfrm rot="2700000">
                <a:off x="616376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矩形 250"/>
              <p:cNvSpPr/>
              <p:nvPr/>
            </p:nvSpPr>
            <p:spPr>
              <a:xfrm rot="2700000">
                <a:off x="3872741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矩形 251"/>
              <p:cNvSpPr/>
              <p:nvPr/>
            </p:nvSpPr>
            <p:spPr>
              <a:xfrm rot="2700000">
                <a:off x="361818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矩形 252"/>
              <p:cNvSpPr/>
              <p:nvPr/>
            </p:nvSpPr>
            <p:spPr>
              <a:xfrm rot="2700000">
                <a:off x="412730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文本框 253"/>
              <p:cNvSpPr txBox="1"/>
              <p:nvPr/>
            </p:nvSpPr>
            <p:spPr>
              <a:xfrm>
                <a:off x="4931994" y="128426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zh-CN" alt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文本框 254"/>
              <p:cNvSpPr txBox="1"/>
              <p:nvPr/>
            </p:nvSpPr>
            <p:spPr>
              <a:xfrm>
                <a:off x="4685683" y="153101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文本框 255"/>
              <p:cNvSpPr txBox="1"/>
              <p:nvPr/>
            </p:nvSpPr>
            <p:spPr>
              <a:xfrm>
                <a:off x="4427954" y="178557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文本框 256"/>
              <p:cNvSpPr txBox="1"/>
              <p:nvPr/>
            </p:nvSpPr>
            <p:spPr>
              <a:xfrm>
                <a:off x="4181802" y="202444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文本框 257"/>
              <p:cNvSpPr txBox="1"/>
              <p:nvPr/>
            </p:nvSpPr>
            <p:spPr>
              <a:xfrm>
                <a:off x="3918740" y="2301446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文本框 258"/>
              <p:cNvSpPr txBox="1"/>
              <p:nvPr/>
            </p:nvSpPr>
            <p:spPr>
              <a:xfrm>
                <a:off x="3656267" y="254264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文本框 259"/>
              <p:cNvSpPr txBox="1"/>
              <p:nvPr/>
            </p:nvSpPr>
            <p:spPr>
              <a:xfrm>
                <a:off x="3402457" y="280304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文本框 260"/>
              <p:cNvSpPr txBox="1"/>
              <p:nvPr/>
            </p:nvSpPr>
            <p:spPr>
              <a:xfrm>
                <a:off x="5456264" y="178689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文本框 261"/>
              <p:cNvSpPr txBox="1"/>
              <p:nvPr/>
            </p:nvSpPr>
            <p:spPr>
              <a:xfrm>
                <a:off x="5710821" y="203032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文本框 262"/>
              <p:cNvSpPr txBox="1"/>
              <p:nvPr/>
            </p:nvSpPr>
            <p:spPr>
              <a:xfrm>
                <a:off x="5956894" y="229245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文本框 263"/>
              <p:cNvSpPr txBox="1"/>
              <p:nvPr/>
            </p:nvSpPr>
            <p:spPr>
              <a:xfrm>
                <a:off x="6211452" y="25391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文本框 264"/>
              <p:cNvSpPr txBox="1"/>
              <p:nvPr/>
            </p:nvSpPr>
            <p:spPr>
              <a:xfrm>
                <a:off x="6463954" y="279719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文本框 280"/>
              <p:cNvSpPr txBox="1"/>
              <p:nvPr/>
            </p:nvSpPr>
            <p:spPr>
              <a:xfrm>
                <a:off x="6097842" y="302962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文本框 281"/>
              <p:cNvSpPr txBox="1"/>
              <p:nvPr/>
            </p:nvSpPr>
            <p:spPr>
              <a:xfrm>
                <a:off x="557630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文本框 282"/>
              <p:cNvSpPr txBox="1"/>
              <p:nvPr/>
            </p:nvSpPr>
            <p:spPr>
              <a:xfrm>
                <a:off x="509667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文本框 283"/>
              <p:cNvSpPr txBox="1"/>
              <p:nvPr/>
            </p:nvSpPr>
            <p:spPr>
              <a:xfrm>
                <a:off x="4593211" y="303265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5" name="文本框 284"/>
              <p:cNvSpPr txBox="1"/>
              <p:nvPr/>
            </p:nvSpPr>
            <p:spPr>
              <a:xfrm>
                <a:off x="4074807" y="303497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文本框 285"/>
              <p:cNvSpPr txBox="1"/>
              <p:nvPr/>
            </p:nvSpPr>
            <p:spPr>
              <a:xfrm>
                <a:off x="3565010" y="305760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33CC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solidFill>
                    <a:srgbClr val="33CC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文本框 286"/>
              <p:cNvSpPr txBox="1"/>
              <p:nvPr/>
            </p:nvSpPr>
            <p:spPr>
              <a:xfrm>
                <a:off x="3946399" y="176988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文本框 287"/>
              <p:cNvSpPr txBox="1"/>
              <p:nvPr/>
            </p:nvSpPr>
            <p:spPr>
              <a:xfrm>
                <a:off x="5972288" y="1808013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3" name="文本框 92"/>
            <p:cNvSpPr txBox="1"/>
            <p:nvPr/>
          </p:nvSpPr>
          <p:spPr>
            <a:xfrm>
              <a:off x="5462925" y="578275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0.30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109106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199" y="122238"/>
            <a:ext cx="8350819" cy="714375"/>
          </a:xfrm>
        </p:spPr>
        <p:txBody>
          <a:bodyPr/>
          <a:lstStyle/>
          <a:p>
            <a:pPr eaLnBrk="1" hangingPunct="1"/>
            <a:r>
              <a:rPr lang="en-US" altLang="zh-CN" sz="3600" b="0" dirty="0"/>
              <a:t>An Example of Optimal Binary Search Tree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197" r="-6006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197" r="-6006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8197" r="-60069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2" name="Text Box 5"/>
          <p:cNvSpPr txBox="1">
            <a:spLocks/>
          </p:cNvSpPr>
          <p:nvPr/>
        </p:nvSpPr>
        <p:spPr bwMode="auto">
          <a:xfrm>
            <a:off x="245233" y="2081883"/>
            <a:ext cx="370684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Step 1</a:t>
            </a:r>
            <a:r>
              <a:rPr lang="zh-CN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 </a:t>
            </a:r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Computing 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], w[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]</a:t>
            </a:r>
            <a:endParaRPr lang="zh-CN" altLang="zh-CN" sz="2200" i="1" dirty="0">
              <a:solidFill>
                <a:srgbClr val="FF26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173" name="组合 172"/>
          <p:cNvGrpSpPr/>
          <p:nvPr/>
        </p:nvGrpSpPr>
        <p:grpSpPr>
          <a:xfrm>
            <a:off x="592010" y="4295339"/>
            <a:ext cx="3556797" cy="2085989"/>
            <a:chOff x="3402457" y="1284269"/>
            <a:chExt cx="3556797" cy="2085989"/>
          </a:xfrm>
        </p:grpSpPr>
        <p:sp>
          <p:nvSpPr>
            <p:cNvPr id="174" name="文本框 173"/>
            <p:cNvSpPr txBox="1"/>
            <p:nvPr/>
          </p:nvSpPr>
          <p:spPr>
            <a:xfrm>
              <a:off x="5194800" y="152121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矩形 174"/>
            <p:cNvSpPr/>
            <p:nvPr/>
          </p:nvSpPr>
          <p:spPr>
            <a:xfrm rot="2700000">
              <a:off x="4890975" y="1737466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/>
            <p:cNvSpPr/>
            <p:nvPr/>
          </p:nvSpPr>
          <p:spPr>
            <a:xfrm rot="2700000">
              <a:off x="4636417" y="1992024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176"/>
            <p:cNvSpPr/>
            <p:nvPr/>
          </p:nvSpPr>
          <p:spPr>
            <a:xfrm rot="2700000">
              <a:off x="5145533" y="1992024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矩形 177"/>
            <p:cNvSpPr/>
            <p:nvPr/>
          </p:nvSpPr>
          <p:spPr>
            <a:xfrm rot="2700000">
              <a:off x="4890975" y="2246583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178"/>
            <p:cNvSpPr/>
            <p:nvPr/>
          </p:nvSpPr>
          <p:spPr>
            <a:xfrm rot="2700000">
              <a:off x="4381858" y="2246583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矩形 179"/>
            <p:cNvSpPr/>
            <p:nvPr/>
          </p:nvSpPr>
          <p:spPr>
            <a:xfrm rot="2700000">
              <a:off x="4127300" y="2501141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>
            <a:xfrm rot="2700000">
              <a:off x="4636417" y="2501141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矩形 181"/>
            <p:cNvSpPr/>
            <p:nvPr/>
          </p:nvSpPr>
          <p:spPr>
            <a:xfrm rot="2700000">
              <a:off x="4381858" y="2755700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182"/>
            <p:cNvSpPr/>
            <p:nvPr/>
          </p:nvSpPr>
          <p:spPr>
            <a:xfrm rot="2700000">
              <a:off x="5400092" y="2246583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矩形 183"/>
            <p:cNvSpPr/>
            <p:nvPr/>
          </p:nvSpPr>
          <p:spPr>
            <a:xfrm rot="2700000">
              <a:off x="5145533" y="2501141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矩形 184"/>
            <p:cNvSpPr/>
            <p:nvPr/>
          </p:nvSpPr>
          <p:spPr>
            <a:xfrm rot="2700000">
              <a:off x="5654650" y="2501141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185"/>
            <p:cNvSpPr/>
            <p:nvPr/>
          </p:nvSpPr>
          <p:spPr>
            <a:xfrm rot="2700000">
              <a:off x="5400092" y="2755700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186"/>
            <p:cNvSpPr/>
            <p:nvPr/>
          </p:nvSpPr>
          <p:spPr>
            <a:xfrm rot="2700000">
              <a:off x="4890975" y="2755700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矩形 187"/>
            <p:cNvSpPr/>
            <p:nvPr/>
          </p:nvSpPr>
          <p:spPr>
            <a:xfrm rot="2700000">
              <a:off x="4636417" y="3010258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 188"/>
            <p:cNvSpPr/>
            <p:nvPr/>
          </p:nvSpPr>
          <p:spPr>
            <a:xfrm rot="2700000">
              <a:off x="5145533" y="3010258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矩形 189"/>
            <p:cNvSpPr/>
            <p:nvPr/>
          </p:nvSpPr>
          <p:spPr>
            <a:xfrm rot="2700000">
              <a:off x="5909209" y="2755700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/>
            <p:cNvSpPr/>
            <p:nvPr/>
          </p:nvSpPr>
          <p:spPr>
            <a:xfrm rot="2700000">
              <a:off x="5654650" y="3010258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 191"/>
            <p:cNvSpPr/>
            <p:nvPr/>
          </p:nvSpPr>
          <p:spPr>
            <a:xfrm rot="2700000">
              <a:off x="6163767" y="3010258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矩形 192"/>
            <p:cNvSpPr/>
            <p:nvPr/>
          </p:nvSpPr>
          <p:spPr>
            <a:xfrm rot="2700000">
              <a:off x="3872741" y="2755700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 193"/>
            <p:cNvSpPr/>
            <p:nvPr/>
          </p:nvSpPr>
          <p:spPr>
            <a:xfrm rot="2700000">
              <a:off x="3618183" y="3010258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194"/>
            <p:cNvSpPr/>
            <p:nvPr/>
          </p:nvSpPr>
          <p:spPr>
            <a:xfrm rot="2700000">
              <a:off x="4127300" y="3010258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文本框 195"/>
            <p:cNvSpPr txBox="1"/>
            <p:nvPr/>
          </p:nvSpPr>
          <p:spPr>
            <a:xfrm>
              <a:off x="4931994" y="1284269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文本框 196"/>
            <p:cNvSpPr txBox="1"/>
            <p:nvPr/>
          </p:nvSpPr>
          <p:spPr>
            <a:xfrm>
              <a:off x="4685683" y="153101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" name="文本框 197"/>
            <p:cNvSpPr txBox="1"/>
            <p:nvPr/>
          </p:nvSpPr>
          <p:spPr>
            <a:xfrm>
              <a:off x="4427954" y="178557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文本框 198"/>
            <p:cNvSpPr txBox="1"/>
            <p:nvPr/>
          </p:nvSpPr>
          <p:spPr>
            <a:xfrm>
              <a:off x="4181802" y="202444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文本框 199"/>
            <p:cNvSpPr txBox="1"/>
            <p:nvPr/>
          </p:nvSpPr>
          <p:spPr>
            <a:xfrm>
              <a:off x="3918740" y="2301446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文本框 200"/>
            <p:cNvSpPr txBox="1"/>
            <p:nvPr/>
          </p:nvSpPr>
          <p:spPr>
            <a:xfrm>
              <a:off x="3656267" y="2542640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文本框 201"/>
            <p:cNvSpPr txBox="1"/>
            <p:nvPr/>
          </p:nvSpPr>
          <p:spPr>
            <a:xfrm>
              <a:off x="3402457" y="280304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" name="文本框 202"/>
            <p:cNvSpPr txBox="1"/>
            <p:nvPr/>
          </p:nvSpPr>
          <p:spPr>
            <a:xfrm>
              <a:off x="5456264" y="1786892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" name="文本框 203"/>
            <p:cNvSpPr txBox="1"/>
            <p:nvPr/>
          </p:nvSpPr>
          <p:spPr>
            <a:xfrm>
              <a:off x="5710821" y="203032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文本框 204"/>
            <p:cNvSpPr txBox="1"/>
            <p:nvPr/>
          </p:nvSpPr>
          <p:spPr>
            <a:xfrm>
              <a:off x="5956894" y="229245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文本框 205"/>
            <p:cNvSpPr txBox="1"/>
            <p:nvPr/>
          </p:nvSpPr>
          <p:spPr>
            <a:xfrm>
              <a:off x="6211452" y="253918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文本框 206"/>
            <p:cNvSpPr txBox="1"/>
            <p:nvPr/>
          </p:nvSpPr>
          <p:spPr>
            <a:xfrm>
              <a:off x="6463954" y="279719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文本框 217"/>
            <p:cNvSpPr txBox="1"/>
            <p:nvPr/>
          </p:nvSpPr>
          <p:spPr>
            <a:xfrm>
              <a:off x="3825742" y="277168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0.45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3" name="文本框 222"/>
            <p:cNvSpPr txBox="1"/>
            <p:nvPr/>
          </p:nvSpPr>
          <p:spPr>
            <a:xfrm>
              <a:off x="6097842" y="3029620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" name="文本框 223"/>
            <p:cNvSpPr txBox="1"/>
            <p:nvPr/>
          </p:nvSpPr>
          <p:spPr>
            <a:xfrm>
              <a:off x="5576307" y="304053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" name="文本框 224"/>
            <p:cNvSpPr txBox="1"/>
            <p:nvPr/>
          </p:nvSpPr>
          <p:spPr>
            <a:xfrm>
              <a:off x="5096677" y="304053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文本框 225"/>
            <p:cNvSpPr txBox="1"/>
            <p:nvPr/>
          </p:nvSpPr>
          <p:spPr>
            <a:xfrm>
              <a:off x="4593211" y="3032652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文本框 226"/>
            <p:cNvSpPr txBox="1"/>
            <p:nvPr/>
          </p:nvSpPr>
          <p:spPr>
            <a:xfrm>
              <a:off x="4074807" y="303497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0.10</a:t>
              </a:r>
              <a:endParaRPr lang="zh-CN" altLang="en-US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3565010" y="3057609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0.05</a:t>
              </a:r>
              <a:endParaRPr lang="zh-CN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文本框 228"/>
            <p:cNvSpPr txBox="1"/>
            <p:nvPr/>
          </p:nvSpPr>
          <p:spPr>
            <a:xfrm>
              <a:off x="3946399" y="1769889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文本框 229"/>
            <p:cNvSpPr txBox="1"/>
            <p:nvPr/>
          </p:nvSpPr>
          <p:spPr>
            <a:xfrm>
              <a:off x="5972288" y="1808013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1" name="组合 230"/>
          <p:cNvGrpSpPr/>
          <p:nvPr/>
        </p:nvGrpSpPr>
        <p:grpSpPr>
          <a:xfrm>
            <a:off x="5039640" y="4295339"/>
            <a:ext cx="3556797" cy="2085989"/>
            <a:chOff x="3402457" y="1284269"/>
            <a:chExt cx="3556797" cy="2085989"/>
          </a:xfrm>
        </p:grpSpPr>
        <p:sp>
          <p:nvSpPr>
            <p:cNvPr id="232" name="文本框 231"/>
            <p:cNvSpPr txBox="1"/>
            <p:nvPr/>
          </p:nvSpPr>
          <p:spPr>
            <a:xfrm>
              <a:off x="5194800" y="152121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矩形 232"/>
            <p:cNvSpPr/>
            <p:nvPr/>
          </p:nvSpPr>
          <p:spPr>
            <a:xfrm rot="2700000">
              <a:off x="4890975" y="1737466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矩形 233"/>
            <p:cNvSpPr/>
            <p:nvPr/>
          </p:nvSpPr>
          <p:spPr>
            <a:xfrm rot="2700000">
              <a:off x="4636417" y="1992024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矩形 234"/>
            <p:cNvSpPr/>
            <p:nvPr/>
          </p:nvSpPr>
          <p:spPr>
            <a:xfrm rot="2700000">
              <a:off x="5145533" y="1992024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矩形 235"/>
            <p:cNvSpPr/>
            <p:nvPr/>
          </p:nvSpPr>
          <p:spPr>
            <a:xfrm rot="2700000">
              <a:off x="4890975" y="2246583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矩形 236"/>
            <p:cNvSpPr/>
            <p:nvPr/>
          </p:nvSpPr>
          <p:spPr>
            <a:xfrm rot="2700000">
              <a:off x="4381858" y="2246583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矩形 237"/>
            <p:cNvSpPr/>
            <p:nvPr/>
          </p:nvSpPr>
          <p:spPr>
            <a:xfrm rot="2700000">
              <a:off x="4127300" y="2501141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矩形 238"/>
            <p:cNvSpPr/>
            <p:nvPr/>
          </p:nvSpPr>
          <p:spPr>
            <a:xfrm rot="2700000">
              <a:off x="4636417" y="2501141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矩形 239"/>
            <p:cNvSpPr/>
            <p:nvPr/>
          </p:nvSpPr>
          <p:spPr>
            <a:xfrm rot="2700000">
              <a:off x="4381858" y="2755700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矩形 240"/>
            <p:cNvSpPr/>
            <p:nvPr/>
          </p:nvSpPr>
          <p:spPr>
            <a:xfrm rot="2700000">
              <a:off x="5400092" y="2246583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矩形 241"/>
            <p:cNvSpPr/>
            <p:nvPr/>
          </p:nvSpPr>
          <p:spPr>
            <a:xfrm rot="2700000">
              <a:off x="5145533" y="2501141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矩形 242"/>
            <p:cNvSpPr/>
            <p:nvPr/>
          </p:nvSpPr>
          <p:spPr>
            <a:xfrm rot="2700000">
              <a:off x="5654650" y="2501141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矩形 243"/>
            <p:cNvSpPr/>
            <p:nvPr/>
          </p:nvSpPr>
          <p:spPr>
            <a:xfrm rot="2700000">
              <a:off x="5400092" y="2755700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矩形 244"/>
            <p:cNvSpPr/>
            <p:nvPr/>
          </p:nvSpPr>
          <p:spPr>
            <a:xfrm rot="2700000">
              <a:off x="4890975" y="2755700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矩形 245"/>
            <p:cNvSpPr/>
            <p:nvPr/>
          </p:nvSpPr>
          <p:spPr>
            <a:xfrm rot="2700000">
              <a:off x="4636417" y="3010258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矩形 246"/>
            <p:cNvSpPr/>
            <p:nvPr/>
          </p:nvSpPr>
          <p:spPr>
            <a:xfrm rot="2700000">
              <a:off x="5145533" y="3010258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矩形 247"/>
            <p:cNvSpPr/>
            <p:nvPr/>
          </p:nvSpPr>
          <p:spPr>
            <a:xfrm rot="2700000">
              <a:off x="5909209" y="2755700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矩形 248"/>
            <p:cNvSpPr/>
            <p:nvPr/>
          </p:nvSpPr>
          <p:spPr>
            <a:xfrm rot="2700000">
              <a:off x="5654650" y="3010258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矩形 249"/>
            <p:cNvSpPr/>
            <p:nvPr/>
          </p:nvSpPr>
          <p:spPr>
            <a:xfrm rot="2700000">
              <a:off x="6163767" y="3010258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矩形 250"/>
            <p:cNvSpPr/>
            <p:nvPr/>
          </p:nvSpPr>
          <p:spPr>
            <a:xfrm rot="2700000">
              <a:off x="3872741" y="2755700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矩形 251"/>
            <p:cNvSpPr/>
            <p:nvPr/>
          </p:nvSpPr>
          <p:spPr>
            <a:xfrm rot="2700000">
              <a:off x="3618183" y="3010258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矩形 252"/>
            <p:cNvSpPr/>
            <p:nvPr/>
          </p:nvSpPr>
          <p:spPr>
            <a:xfrm rot="2700000">
              <a:off x="4127300" y="3010258"/>
              <a:ext cx="360000" cy="360000"/>
            </a:xfrm>
            <a:prstGeom prst="rect">
              <a:avLst/>
            </a:prstGeom>
            <a:noFill/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文本框 253"/>
            <p:cNvSpPr txBox="1"/>
            <p:nvPr/>
          </p:nvSpPr>
          <p:spPr>
            <a:xfrm>
              <a:off x="4931994" y="1284269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5" name="文本框 254"/>
            <p:cNvSpPr txBox="1"/>
            <p:nvPr/>
          </p:nvSpPr>
          <p:spPr>
            <a:xfrm>
              <a:off x="4685683" y="153101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" name="文本框 255"/>
            <p:cNvSpPr txBox="1"/>
            <p:nvPr/>
          </p:nvSpPr>
          <p:spPr>
            <a:xfrm>
              <a:off x="4427954" y="178557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7" name="文本框 256"/>
            <p:cNvSpPr txBox="1"/>
            <p:nvPr/>
          </p:nvSpPr>
          <p:spPr>
            <a:xfrm>
              <a:off x="4181802" y="202444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8" name="文本框 257"/>
            <p:cNvSpPr txBox="1"/>
            <p:nvPr/>
          </p:nvSpPr>
          <p:spPr>
            <a:xfrm>
              <a:off x="3918740" y="2301446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9" name="文本框 258"/>
            <p:cNvSpPr txBox="1"/>
            <p:nvPr/>
          </p:nvSpPr>
          <p:spPr>
            <a:xfrm>
              <a:off x="3656267" y="2542640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0" name="文本框 259"/>
            <p:cNvSpPr txBox="1"/>
            <p:nvPr/>
          </p:nvSpPr>
          <p:spPr>
            <a:xfrm>
              <a:off x="3402457" y="280304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1" name="文本框 260"/>
            <p:cNvSpPr txBox="1"/>
            <p:nvPr/>
          </p:nvSpPr>
          <p:spPr>
            <a:xfrm>
              <a:off x="5456264" y="1786892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2" name="文本框 261"/>
            <p:cNvSpPr txBox="1"/>
            <p:nvPr/>
          </p:nvSpPr>
          <p:spPr>
            <a:xfrm>
              <a:off x="5710821" y="203032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3" name="文本框 262"/>
            <p:cNvSpPr txBox="1"/>
            <p:nvPr/>
          </p:nvSpPr>
          <p:spPr>
            <a:xfrm>
              <a:off x="5956894" y="229245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4" name="文本框 263"/>
            <p:cNvSpPr txBox="1"/>
            <p:nvPr/>
          </p:nvSpPr>
          <p:spPr>
            <a:xfrm>
              <a:off x="6211452" y="253918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5" name="文本框 264"/>
            <p:cNvSpPr txBox="1"/>
            <p:nvPr/>
          </p:nvSpPr>
          <p:spPr>
            <a:xfrm>
              <a:off x="6463954" y="279719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" name="文本框 275"/>
            <p:cNvSpPr txBox="1"/>
            <p:nvPr/>
          </p:nvSpPr>
          <p:spPr>
            <a:xfrm>
              <a:off x="3825742" y="277168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0.30</a:t>
              </a:r>
              <a:endParaRPr lang="zh-CN" altLang="en-US" sz="1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1" name="文本框 280"/>
            <p:cNvSpPr txBox="1"/>
            <p:nvPr/>
          </p:nvSpPr>
          <p:spPr>
            <a:xfrm>
              <a:off x="6097842" y="3029620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2" name="文本框 281"/>
            <p:cNvSpPr txBox="1"/>
            <p:nvPr/>
          </p:nvSpPr>
          <p:spPr>
            <a:xfrm>
              <a:off x="5576307" y="304053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3" name="文本框 282"/>
            <p:cNvSpPr txBox="1"/>
            <p:nvPr/>
          </p:nvSpPr>
          <p:spPr>
            <a:xfrm>
              <a:off x="5096677" y="304053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4" name="文本框 283"/>
            <p:cNvSpPr txBox="1"/>
            <p:nvPr/>
          </p:nvSpPr>
          <p:spPr>
            <a:xfrm>
              <a:off x="4593211" y="3032652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5" name="文本框 284"/>
            <p:cNvSpPr txBox="1"/>
            <p:nvPr/>
          </p:nvSpPr>
          <p:spPr>
            <a:xfrm>
              <a:off x="4074807" y="303497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6" name="文本框 285"/>
            <p:cNvSpPr txBox="1"/>
            <p:nvPr/>
          </p:nvSpPr>
          <p:spPr>
            <a:xfrm>
              <a:off x="3565010" y="3057609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7" name="文本框 286"/>
            <p:cNvSpPr txBox="1"/>
            <p:nvPr/>
          </p:nvSpPr>
          <p:spPr>
            <a:xfrm>
              <a:off x="3946399" y="1769889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8" name="文本框 287"/>
            <p:cNvSpPr txBox="1"/>
            <p:nvPr/>
          </p:nvSpPr>
          <p:spPr>
            <a:xfrm>
              <a:off x="5972288" y="1808013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84978" y="2764195"/>
                <a:ext cx="4603046" cy="904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])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[1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1]</m:t>
                      </m:r>
                    </m:oMath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=</m:t>
                      </m:r>
                      <m:r>
                        <a:rPr lang="en-US" altLang="zh-CN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0.05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0.30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0.45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78" y="2764195"/>
                <a:ext cx="4603046" cy="9040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/>
              <p:cNvSpPr txBox="1"/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>
                          <a:latin typeface="Cambria Math" panose="02040503050406030204" pitchFamily="18" charset="0"/>
                        </a:rPr>
                        <m:t>𝑗</m:t>
                      </m:r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 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=0.05+0.15+0.10=0.30</m:t>
                      </m:r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9" name="文本框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40638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199" y="122238"/>
            <a:ext cx="8350819" cy="714375"/>
          </a:xfrm>
        </p:spPr>
        <p:txBody>
          <a:bodyPr/>
          <a:lstStyle/>
          <a:p>
            <a:pPr eaLnBrk="1" hangingPunct="1"/>
            <a:r>
              <a:rPr lang="en-US" altLang="zh-CN" sz="3600" b="0" dirty="0"/>
              <a:t>An Example of Optimal Binary Search Tree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8197" r="-6006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08197" r="-6006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08197" r="-60069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2" name="Text Box 5"/>
          <p:cNvSpPr txBox="1">
            <a:spLocks/>
          </p:cNvSpPr>
          <p:nvPr/>
        </p:nvSpPr>
        <p:spPr bwMode="auto">
          <a:xfrm>
            <a:off x="245233" y="2081883"/>
            <a:ext cx="370684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Step 1</a:t>
            </a:r>
            <a:r>
              <a:rPr lang="zh-CN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 </a:t>
            </a:r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Computing 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], w[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]</a:t>
            </a:r>
            <a:endParaRPr lang="zh-CN" altLang="zh-CN" sz="2200" i="1" dirty="0">
              <a:solidFill>
                <a:srgbClr val="FF26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84978" y="2764195"/>
                <a:ext cx="4603046" cy="1150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])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=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2,1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3,2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2,2</m:t>
                          </m:r>
                        </m:e>
                      </m:d>
                      <m:r>
                        <m:rPr>
                          <m:nor/>
                        </m:rPr>
                        <a:rPr lang="en-US" altLang="zh-CN" sz="1600" b="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=0.10+0.05+0.25=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0.40          </m:t>
                      </m:r>
                    </m:oMath>
                  </m:oMathPara>
                </a14:m>
                <a:endParaRPr lang="en-US" altLang="zh-CN" sz="16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endParaRPr lang="en-US" altLang="zh-CN" sz="16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78" y="2764195"/>
                <a:ext cx="4603046" cy="11502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/>
              <p:cNvSpPr txBox="1"/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>
                          <a:latin typeface="Cambria Math" panose="02040503050406030204" pitchFamily="18" charset="0"/>
                        </a:rPr>
                        <m:t>𝑗</m:t>
                      </m:r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 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=0.10+0.10+0.05=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0.25</m:t>
                      </m:r>
                    </m:oMath>
                  </m:oMathPara>
                </a14:m>
                <a:endParaRPr lang="en-US" altLang="zh-CN" sz="16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9" name="文本框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5039640" y="4295339"/>
            <a:ext cx="3556797" cy="2085989"/>
            <a:chOff x="5039640" y="4295339"/>
            <a:chExt cx="3556797" cy="2085989"/>
          </a:xfrm>
        </p:grpSpPr>
        <p:grpSp>
          <p:nvGrpSpPr>
            <p:cNvPr id="231" name="组合 230"/>
            <p:cNvGrpSpPr/>
            <p:nvPr/>
          </p:nvGrpSpPr>
          <p:grpSpPr>
            <a:xfrm>
              <a:off x="5039640" y="4295339"/>
              <a:ext cx="3556797" cy="2085989"/>
              <a:chOff x="3402457" y="1284269"/>
              <a:chExt cx="3556797" cy="2085989"/>
            </a:xfrm>
          </p:grpSpPr>
          <p:sp>
            <p:nvSpPr>
              <p:cNvPr id="232" name="文本框 231"/>
              <p:cNvSpPr txBox="1"/>
              <p:nvPr/>
            </p:nvSpPr>
            <p:spPr>
              <a:xfrm>
                <a:off x="5194800" y="152121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矩形 232"/>
              <p:cNvSpPr/>
              <p:nvPr/>
            </p:nvSpPr>
            <p:spPr>
              <a:xfrm rot="2700000">
                <a:off x="4890975" y="1737466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矩形 233"/>
              <p:cNvSpPr/>
              <p:nvPr/>
            </p:nvSpPr>
            <p:spPr>
              <a:xfrm rot="2700000">
                <a:off x="4636417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矩形 234"/>
              <p:cNvSpPr/>
              <p:nvPr/>
            </p:nvSpPr>
            <p:spPr>
              <a:xfrm rot="2700000">
                <a:off x="5145533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矩形 235"/>
              <p:cNvSpPr/>
              <p:nvPr/>
            </p:nvSpPr>
            <p:spPr>
              <a:xfrm rot="2700000">
                <a:off x="4890975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矩形 236"/>
              <p:cNvSpPr/>
              <p:nvPr/>
            </p:nvSpPr>
            <p:spPr>
              <a:xfrm rot="2700000">
                <a:off x="4381858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矩形 237"/>
              <p:cNvSpPr/>
              <p:nvPr/>
            </p:nvSpPr>
            <p:spPr>
              <a:xfrm rot="2700000">
                <a:off x="412730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矩形 238"/>
              <p:cNvSpPr/>
              <p:nvPr/>
            </p:nvSpPr>
            <p:spPr>
              <a:xfrm rot="2700000">
                <a:off x="4636417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矩形 239"/>
              <p:cNvSpPr/>
              <p:nvPr/>
            </p:nvSpPr>
            <p:spPr>
              <a:xfrm rot="2700000">
                <a:off x="4381858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矩形 240"/>
              <p:cNvSpPr/>
              <p:nvPr/>
            </p:nvSpPr>
            <p:spPr>
              <a:xfrm rot="2700000">
                <a:off x="5400092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矩形 241"/>
              <p:cNvSpPr/>
              <p:nvPr/>
            </p:nvSpPr>
            <p:spPr>
              <a:xfrm rot="2700000">
                <a:off x="5145533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矩形 242"/>
              <p:cNvSpPr/>
              <p:nvPr/>
            </p:nvSpPr>
            <p:spPr>
              <a:xfrm rot="2700000">
                <a:off x="565465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矩形 243"/>
              <p:cNvSpPr/>
              <p:nvPr/>
            </p:nvSpPr>
            <p:spPr>
              <a:xfrm rot="2700000">
                <a:off x="5400092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矩形 244"/>
              <p:cNvSpPr/>
              <p:nvPr/>
            </p:nvSpPr>
            <p:spPr>
              <a:xfrm rot="2700000">
                <a:off x="4890975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矩形 245"/>
              <p:cNvSpPr/>
              <p:nvPr/>
            </p:nvSpPr>
            <p:spPr>
              <a:xfrm rot="2700000">
                <a:off x="463641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矩形 246"/>
              <p:cNvSpPr/>
              <p:nvPr/>
            </p:nvSpPr>
            <p:spPr>
              <a:xfrm rot="2700000">
                <a:off x="514553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矩形 247"/>
              <p:cNvSpPr/>
              <p:nvPr/>
            </p:nvSpPr>
            <p:spPr>
              <a:xfrm rot="2700000">
                <a:off x="5909209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矩形 248"/>
              <p:cNvSpPr/>
              <p:nvPr/>
            </p:nvSpPr>
            <p:spPr>
              <a:xfrm rot="2700000">
                <a:off x="565465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矩形 249"/>
              <p:cNvSpPr/>
              <p:nvPr/>
            </p:nvSpPr>
            <p:spPr>
              <a:xfrm rot="2700000">
                <a:off x="616376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矩形 250"/>
              <p:cNvSpPr/>
              <p:nvPr/>
            </p:nvSpPr>
            <p:spPr>
              <a:xfrm rot="2700000">
                <a:off x="3872741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矩形 251"/>
              <p:cNvSpPr/>
              <p:nvPr/>
            </p:nvSpPr>
            <p:spPr>
              <a:xfrm rot="2700000">
                <a:off x="361818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矩形 252"/>
              <p:cNvSpPr/>
              <p:nvPr/>
            </p:nvSpPr>
            <p:spPr>
              <a:xfrm rot="2700000">
                <a:off x="412730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文本框 253"/>
              <p:cNvSpPr txBox="1"/>
              <p:nvPr/>
            </p:nvSpPr>
            <p:spPr>
              <a:xfrm>
                <a:off x="4931994" y="128426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zh-CN" alt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文本框 254"/>
              <p:cNvSpPr txBox="1"/>
              <p:nvPr/>
            </p:nvSpPr>
            <p:spPr>
              <a:xfrm>
                <a:off x="4685683" y="153101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文本框 255"/>
              <p:cNvSpPr txBox="1"/>
              <p:nvPr/>
            </p:nvSpPr>
            <p:spPr>
              <a:xfrm>
                <a:off x="4427954" y="178557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文本框 256"/>
              <p:cNvSpPr txBox="1"/>
              <p:nvPr/>
            </p:nvSpPr>
            <p:spPr>
              <a:xfrm>
                <a:off x="4181802" y="202444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文本框 257"/>
              <p:cNvSpPr txBox="1"/>
              <p:nvPr/>
            </p:nvSpPr>
            <p:spPr>
              <a:xfrm>
                <a:off x="3918740" y="2301446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文本框 258"/>
              <p:cNvSpPr txBox="1"/>
              <p:nvPr/>
            </p:nvSpPr>
            <p:spPr>
              <a:xfrm>
                <a:off x="3656267" y="254264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文本框 259"/>
              <p:cNvSpPr txBox="1"/>
              <p:nvPr/>
            </p:nvSpPr>
            <p:spPr>
              <a:xfrm>
                <a:off x="3402457" y="280304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文本框 260"/>
              <p:cNvSpPr txBox="1"/>
              <p:nvPr/>
            </p:nvSpPr>
            <p:spPr>
              <a:xfrm>
                <a:off x="5456264" y="178689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文本框 261"/>
              <p:cNvSpPr txBox="1"/>
              <p:nvPr/>
            </p:nvSpPr>
            <p:spPr>
              <a:xfrm>
                <a:off x="5710821" y="203032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文本框 262"/>
              <p:cNvSpPr txBox="1"/>
              <p:nvPr/>
            </p:nvSpPr>
            <p:spPr>
              <a:xfrm>
                <a:off x="5956894" y="229245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文本框 263"/>
              <p:cNvSpPr txBox="1"/>
              <p:nvPr/>
            </p:nvSpPr>
            <p:spPr>
              <a:xfrm>
                <a:off x="6211452" y="25391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文本框 264"/>
              <p:cNvSpPr txBox="1"/>
              <p:nvPr/>
            </p:nvSpPr>
            <p:spPr>
              <a:xfrm>
                <a:off x="6463954" y="279719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文本框 275"/>
              <p:cNvSpPr txBox="1"/>
              <p:nvPr/>
            </p:nvSpPr>
            <p:spPr>
              <a:xfrm>
                <a:off x="3825742" y="27716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文本框 280"/>
              <p:cNvSpPr txBox="1"/>
              <p:nvPr/>
            </p:nvSpPr>
            <p:spPr>
              <a:xfrm>
                <a:off x="6097842" y="302962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文本框 281"/>
              <p:cNvSpPr txBox="1"/>
              <p:nvPr/>
            </p:nvSpPr>
            <p:spPr>
              <a:xfrm>
                <a:off x="557630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文本框 282"/>
              <p:cNvSpPr txBox="1"/>
              <p:nvPr/>
            </p:nvSpPr>
            <p:spPr>
              <a:xfrm>
                <a:off x="509667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文本框 283"/>
              <p:cNvSpPr txBox="1"/>
              <p:nvPr/>
            </p:nvSpPr>
            <p:spPr>
              <a:xfrm>
                <a:off x="4593211" y="303265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5" name="文本框 284"/>
              <p:cNvSpPr txBox="1"/>
              <p:nvPr/>
            </p:nvSpPr>
            <p:spPr>
              <a:xfrm>
                <a:off x="4074807" y="303497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文本框 285"/>
              <p:cNvSpPr txBox="1"/>
              <p:nvPr/>
            </p:nvSpPr>
            <p:spPr>
              <a:xfrm>
                <a:off x="3565010" y="305760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文本框 286"/>
              <p:cNvSpPr txBox="1"/>
              <p:nvPr/>
            </p:nvSpPr>
            <p:spPr>
              <a:xfrm>
                <a:off x="3946399" y="176988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文本框 287"/>
              <p:cNvSpPr txBox="1"/>
              <p:nvPr/>
            </p:nvSpPr>
            <p:spPr>
              <a:xfrm>
                <a:off x="5972288" y="1808013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6" name="文本框 95"/>
            <p:cNvSpPr txBox="1"/>
            <p:nvPr/>
          </p:nvSpPr>
          <p:spPr>
            <a:xfrm>
              <a:off x="5956333" y="578916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0.25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92010" y="4292702"/>
            <a:ext cx="3556797" cy="2085989"/>
            <a:chOff x="592010" y="4292702"/>
            <a:chExt cx="3556797" cy="2085989"/>
          </a:xfrm>
        </p:grpSpPr>
        <p:grpSp>
          <p:nvGrpSpPr>
            <p:cNvPr id="173" name="组合 172"/>
            <p:cNvGrpSpPr/>
            <p:nvPr/>
          </p:nvGrpSpPr>
          <p:grpSpPr>
            <a:xfrm>
              <a:off x="592010" y="4292702"/>
              <a:ext cx="3556797" cy="2085989"/>
              <a:chOff x="3402457" y="1284269"/>
              <a:chExt cx="3556797" cy="2085989"/>
            </a:xfrm>
          </p:grpSpPr>
          <p:sp>
            <p:nvSpPr>
              <p:cNvPr id="174" name="文本框 173"/>
              <p:cNvSpPr txBox="1"/>
              <p:nvPr/>
            </p:nvSpPr>
            <p:spPr>
              <a:xfrm>
                <a:off x="5194800" y="152121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矩形 174"/>
              <p:cNvSpPr/>
              <p:nvPr/>
            </p:nvSpPr>
            <p:spPr>
              <a:xfrm rot="2700000">
                <a:off x="4890975" y="1737466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矩形 175"/>
              <p:cNvSpPr/>
              <p:nvPr/>
            </p:nvSpPr>
            <p:spPr>
              <a:xfrm rot="2700000">
                <a:off x="4636417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矩形 176"/>
              <p:cNvSpPr/>
              <p:nvPr/>
            </p:nvSpPr>
            <p:spPr>
              <a:xfrm rot="2700000">
                <a:off x="5145533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矩形 177"/>
              <p:cNvSpPr/>
              <p:nvPr/>
            </p:nvSpPr>
            <p:spPr>
              <a:xfrm rot="2700000">
                <a:off x="4890975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矩形 178"/>
              <p:cNvSpPr/>
              <p:nvPr/>
            </p:nvSpPr>
            <p:spPr>
              <a:xfrm rot="2700000">
                <a:off x="4381858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矩形 179"/>
              <p:cNvSpPr/>
              <p:nvPr/>
            </p:nvSpPr>
            <p:spPr>
              <a:xfrm rot="2700000">
                <a:off x="412730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矩形 180"/>
              <p:cNvSpPr/>
              <p:nvPr/>
            </p:nvSpPr>
            <p:spPr>
              <a:xfrm rot="2700000">
                <a:off x="4636417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矩形 181"/>
              <p:cNvSpPr/>
              <p:nvPr/>
            </p:nvSpPr>
            <p:spPr>
              <a:xfrm rot="2700000">
                <a:off x="4381858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矩形 182"/>
              <p:cNvSpPr/>
              <p:nvPr/>
            </p:nvSpPr>
            <p:spPr>
              <a:xfrm rot="2700000">
                <a:off x="5400092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矩形 183"/>
              <p:cNvSpPr/>
              <p:nvPr/>
            </p:nvSpPr>
            <p:spPr>
              <a:xfrm rot="2700000">
                <a:off x="5145533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矩形 184"/>
              <p:cNvSpPr/>
              <p:nvPr/>
            </p:nvSpPr>
            <p:spPr>
              <a:xfrm rot="2700000">
                <a:off x="565465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矩形 185"/>
              <p:cNvSpPr/>
              <p:nvPr/>
            </p:nvSpPr>
            <p:spPr>
              <a:xfrm rot="2700000">
                <a:off x="5400092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矩形 186"/>
              <p:cNvSpPr/>
              <p:nvPr/>
            </p:nvSpPr>
            <p:spPr>
              <a:xfrm rot="2700000">
                <a:off x="4890975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矩形 187"/>
              <p:cNvSpPr/>
              <p:nvPr/>
            </p:nvSpPr>
            <p:spPr>
              <a:xfrm rot="2700000">
                <a:off x="463641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矩形 188"/>
              <p:cNvSpPr/>
              <p:nvPr/>
            </p:nvSpPr>
            <p:spPr>
              <a:xfrm rot="2700000">
                <a:off x="514553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矩形 189"/>
              <p:cNvSpPr/>
              <p:nvPr/>
            </p:nvSpPr>
            <p:spPr>
              <a:xfrm rot="2700000">
                <a:off x="5909209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矩形 190"/>
              <p:cNvSpPr/>
              <p:nvPr/>
            </p:nvSpPr>
            <p:spPr>
              <a:xfrm rot="2700000">
                <a:off x="565465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矩形 191"/>
              <p:cNvSpPr/>
              <p:nvPr/>
            </p:nvSpPr>
            <p:spPr>
              <a:xfrm rot="2700000">
                <a:off x="616376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矩形 192"/>
              <p:cNvSpPr/>
              <p:nvPr/>
            </p:nvSpPr>
            <p:spPr>
              <a:xfrm rot="2700000">
                <a:off x="3872741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矩形 193"/>
              <p:cNvSpPr/>
              <p:nvPr/>
            </p:nvSpPr>
            <p:spPr>
              <a:xfrm rot="2700000">
                <a:off x="361818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矩形 194"/>
              <p:cNvSpPr/>
              <p:nvPr/>
            </p:nvSpPr>
            <p:spPr>
              <a:xfrm rot="2700000">
                <a:off x="412730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文本框 195"/>
              <p:cNvSpPr txBox="1"/>
              <p:nvPr/>
            </p:nvSpPr>
            <p:spPr>
              <a:xfrm>
                <a:off x="4931994" y="128426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endParaRPr lang="zh-CN" alt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文本框 196"/>
              <p:cNvSpPr txBox="1"/>
              <p:nvPr/>
            </p:nvSpPr>
            <p:spPr>
              <a:xfrm>
                <a:off x="4685683" y="153101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文本框 197"/>
              <p:cNvSpPr txBox="1"/>
              <p:nvPr/>
            </p:nvSpPr>
            <p:spPr>
              <a:xfrm>
                <a:off x="4427954" y="178557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文本框 198"/>
              <p:cNvSpPr txBox="1"/>
              <p:nvPr/>
            </p:nvSpPr>
            <p:spPr>
              <a:xfrm>
                <a:off x="4181802" y="202444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3918740" y="2301446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3656267" y="254264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3402457" y="280304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5456264" y="178689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5710821" y="203032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文本框 204"/>
              <p:cNvSpPr txBox="1"/>
              <p:nvPr/>
            </p:nvSpPr>
            <p:spPr>
              <a:xfrm>
                <a:off x="5956894" y="229245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文本框 205"/>
              <p:cNvSpPr txBox="1"/>
              <p:nvPr/>
            </p:nvSpPr>
            <p:spPr>
              <a:xfrm>
                <a:off x="6211452" y="25391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文本框 206"/>
              <p:cNvSpPr txBox="1"/>
              <p:nvPr/>
            </p:nvSpPr>
            <p:spPr>
              <a:xfrm>
                <a:off x="6463954" y="279719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文本框 217"/>
              <p:cNvSpPr txBox="1"/>
              <p:nvPr/>
            </p:nvSpPr>
            <p:spPr>
              <a:xfrm>
                <a:off x="3825742" y="27716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文本框 222"/>
              <p:cNvSpPr txBox="1"/>
              <p:nvPr/>
            </p:nvSpPr>
            <p:spPr>
              <a:xfrm>
                <a:off x="6097842" y="302962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文本框 223"/>
              <p:cNvSpPr txBox="1"/>
              <p:nvPr/>
            </p:nvSpPr>
            <p:spPr>
              <a:xfrm>
                <a:off x="557630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文本框 224"/>
              <p:cNvSpPr txBox="1"/>
              <p:nvPr/>
            </p:nvSpPr>
            <p:spPr>
              <a:xfrm>
                <a:off x="509667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文本框 225"/>
              <p:cNvSpPr txBox="1"/>
              <p:nvPr/>
            </p:nvSpPr>
            <p:spPr>
              <a:xfrm>
                <a:off x="4593211" y="303265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文本框 226"/>
              <p:cNvSpPr txBox="1"/>
              <p:nvPr/>
            </p:nvSpPr>
            <p:spPr>
              <a:xfrm>
                <a:off x="4074807" y="303497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文本框 227"/>
              <p:cNvSpPr txBox="1"/>
              <p:nvPr/>
            </p:nvSpPr>
            <p:spPr>
              <a:xfrm>
                <a:off x="3565010" y="305760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文本框 228"/>
              <p:cNvSpPr txBox="1"/>
              <p:nvPr/>
            </p:nvSpPr>
            <p:spPr>
              <a:xfrm>
                <a:off x="3946399" y="176988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文本框 229"/>
              <p:cNvSpPr txBox="1"/>
              <p:nvPr/>
            </p:nvSpPr>
            <p:spPr>
              <a:xfrm>
                <a:off x="5972288" y="1808013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7" name="文本框 96"/>
            <p:cNvSpPr txBox="1"/>
            <p:nvPr/>
          </p:nvSpPr>
          <p:spPr>
            <a:xfrm>
              <a:off x="1517780" y="5788850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0.40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894297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199" y="122238"/>
            <a:ext cx="8350819" cy="714375"/>
          </a:xfrm>
        </p:spPr>
        <p:txBody>
          <a:bodyPr/>
          <a:lstStyle/>
          <a:p>
            <a:pPr eaLnBrk="1" hangingPunct="1"/>
            <a:r>
              <a:rPr lang="en-US" altLang="zh-CN" sz="3600" b="0" dirty="0"/>
              <a:t>An Example of Optimal Binary Search Tree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8197" r="-6006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08197" r="-6006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08197" r="-60069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2" name="Text Box 5"/>
          <p:cNvSpPr txBox="1">
            <a:spLocks/>
          </p:cNvSpPr>
          <p:nvPr/>
        </p:nvSpPr>
        <p:spPr bwMode="auto">
          <a:xfrm>
            <a:off x="245233" y="2081883"/>
            <a:ext cx="370684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Step 1</a:t>
            </a:r>
            <a:r>
              <a:rPr lang="zh-CN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 </a:t>
            </a:r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Computing 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], w[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]</a:t>
            </a:r>
            <a:endParaRPr lang="zh-CN" altLang="zh-CN" sz="2200" i="1" dirty="0">
              <a:solidFill>
                <a:srgbClr val="FF26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84978" y="2764195"/>
                <a:ext cx="4603046" cy="90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])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=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dirty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05</m:t>
                      </m:r>
                      <m:r>
                        <a:rPr lang="en-US" altLang="zh-CN" sz="1600" b="0" i="1" dirty="0">
                          <a:latin typeface="Cambria Math" panose="02040503050406030204" pitchFamily="18" charset="0"/>
                        </a:rPr>
                        <m:t>+0.05+0.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600" b="0" i="1" dirty="0">
                          <a:latin typeface="Cambria Math" panose="02040503050406030204" pitchFamily="18" charset="0"/>
                        </a:rPr>
                        <m:t>5=</m:t>
                      </m:r>
                      <m:r>
                        <a:rPr lang="en-US" altLang="zh-CN" sz="16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25          </m:t>
                      </m:r>
                    </m:oMath>
                  </m:oMathPara>
                </a14:m>
                <a:endParaRPr lang="en-US" altLang="zh-CN" sz="16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78" y="2764195"/>
                <a:ext cx="4603046" cy="905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/>
              <p:cNvSpPr txBox="1"/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>
                          <a:latin typeface="Cambria Math" panose="02040503050406030204" pitchFamily="18" charset="0"/>
                        </a:rPr>
                        <m:t>𝑗</m:t>
                      </m:r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 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=0.05+0.05+0.05=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oMath>
                  </m:oMathPara>
                </a14:m>
                <a:endParaRPr lang="en-US" altLang="zh-CN" sz="16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9" name="文本框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5039640" y="4295339"/>
            <a:ext cx="3556797" cy="2085989"/>
            <a:chOff x="5039640" y="4295339"/>
            <a:chExt cx="3556797" cy="2085989"/>
          </a:xfrm>
        </p:grpSpPr>
        <p:grpSp>
          <p:nvGrpSpPr>
            <p:cNvPr id="231" name="组合 230"/>
            <p:cNvGrpSpPr/>
            <p:nvPr/>
          </p:nvGrpSpPr>
          <p:grpSpPr>
            <a:xfrm>
              <a:off x="5039640" y="4295339"/>
              <a:ext cx="3556797" cy="2085989"/>
              <a:chOff x="3402457" y="1284269"/>
              <a:chExt cx="3556797" cy="2085989"/>
            </a:xfrm>
          </p:grpSpPr>
          <p:sp>
            <p:nvSpPr>
              <p:cNvPr id="232" name="文本框 231"/>
              <p:cNvSpPr txBox="1"/>
              <p:nvPr/>
            </p:nvSpPr>
            <p:spPr>
              <a:xfrm>
                <a:off x="5194800" y="152121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矩形 232"/>
              <p:cNvSpPr/>
              <p:nvPr/>
            </p:nvSpPr>
            <p:spPr>
              <a:xfrm rot="2700000">
                <a:off x="4890975" y="1737466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矩形 233"/>
              <p:cNvSpPr/>
              <p:nvPr/>
            </p:nvSpPr>
            <p:spPr>
              <a:xfrm rot="2700000">
                <a:off x="4636417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矩形 234"/>
              <p:cNvSpPr/>
              <p:nvPr/>
            </p:nvSpPr>
            <p:spPr>
              <a:xfrm rot="2700000">
                <a:off x="5145533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矩形 235"/>
              <p:cNvSpPr/>
              <p:nvPr/>
            </p:nvSpPr>
            <p:spPr>
              <a:xfrm rot="2700000">
                <a:off x="4890975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矩形 236"/>
              <p:cNvSpPr/>
              <p:nvPr/>
            </p:nvSpPr>
            <p:spPr>
              <a:xfrm rot="2700000">
                <a:off x="4381858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矩形 237"/>
              <p:cNvSpPr/>
              <p:nvPr/>
            </p:nvSpPr>
            <p:spPr>
              <a:xfrm rot="2700000">
                <a:off x="412730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矩形 238"/>
              <p:cNvSpPr/>
              <p:nvPr/>
            </p:nvSpPr>
            <p:spPr>
              <a:xfrm rot="2700000">
                <a:off x="4636417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矩形 239"/>
              <p:cNvSpPr/>
              <p:nvPr/>
            </p:nvSpPr>
            <p:spPr>
              <a:xfrm rot="2700000">
                <a:off x="4381858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矩形 240"/>
              <p:cNvSpPr/>
              <p:nvPr/>
            </p:nvSpPr>
            <p:spPr>
              <a:xfrm rot="2700000">
                <a:off x="5400092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矩形 241"/>
              <p:cNvSpPr/>
              <p:nvPr/>
            </p:nvSpPr>
            <p:spPr>
              <a:xfrm rot="2700000">
                <a:off x="5145533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矩形 242"/>
              <p:cNvSpPr/>
              <p:nvPr/>
            </p:nvSpPr>
            <p:spPr>
              <a:xfrm rot="2700000">
                <a:off x="565465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矩形 243"/>
              <p:cNvSpPr/>
              <p:nvPr/>
            </p:nvSpPr>
            <p:spPr>
              <a:xfrm rot="2700000">
                <a:off x="5400092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矩形 244"/>
              <p:cNvSpPr/>
              <p:nvPr/>
            </p:nvSpPr>
            <p:spPr>
              <a:xfrm rot="2700000">
                <a:off x="4890975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矩形 245"/>
              <p:cNvSpPr/>
              <p:nvPr/>
            </p:nvSpPr>
            <p:spPr>
              <a:xfrm rot="2700000">
                <a:off x="463641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矩形 246"/>
              <p:cNvSpPr/>
              <p:nvPr/>
            </p:nvSpPr>
            <p:spPr>
              <a:xfrm rot="2700000">
                <a:off x="514553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矩形 247"/>
              <p:cNvSpPr/>
              <p:nvPr/>
            </p:nvSpPr>
            <p:spPr>
              <a:xfrm rot="2700000">
                <a:off x="5909209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矩形 248"/>
              <p:cNvSpPr/>
              <p:nvPr/>
            </p:nvSpPr>
            <p:spPr>
              <a:xfrm rot="2700000">
                <a:off x="565465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矩形 249"/>
              <p:cNvSpPr/>
              <p:nvPr/>
            </p:nvSpPr>
            <p:spPr>
              <a:xfrm rot="2700000">
                <a:off x="616376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矩形 250"/>
              <p:cNvSpPr/>
              <p:nvPr/>
            </p:nvSpPr>
            <p:spPr>
              <a:xfrm rot="2700000">
                <a:off x="3872741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矩形 251"/>
              <p:cNvSpPr/>
              <p:nvPr/>
            </p:nvSpPr>
            <p:spPr>
              <a:xfrm rot="2700000">
                <a:off x="361818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矩形 252"/>
              <p:cNvSpPr/>
              <p:nvPr/>
            </p:nvSpPr>
            <p:spPr>
              <a:xfrm rot="2700000">
                <a:off x="412730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文本框 253"/>
              <p:cNvSpPr txBox="1"/>
              <p:nvPr/>
            </p:nvSpPr>
            <p:spPr>
              <a:xfrm>
                <a:off x="4931994" y="128426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zh-CN" alt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文本框 254"/>
              <p:cNvSpPr txBox="1"/>
              <p:nvPr/>
            </p:nvSpPr>
            <p:spPr>
              <a:xfrm>
                <a:off x="4685683" y="153101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文本框 255"/>
              <p:cNvSpPr txBox="1"/>
              <p:nvPr/>
            </p:nvSpPr>
            <p:spPr>
              <a:xfrm>
                <a:off x="4427954" y="178557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文本框 256"/>
              <p:cNvSpPr txBox="1"/>
              <p:nvPr/>
            </p:nvSpPr>
            <p:spPr>
              <a:xfrm>
                <a:off x="4181802" y="202444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文本框 257"/>
              <p:cNvSpPr txBox="1"/>
              <p:nvPr/>
            </p:nvSpPr>
            <p:spPr>
              <a:xfrm>
                <a:off x="3918740" y="2301446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文本框 258"/>
              <p:cNvSpPr txBox="1"/>
              <p:nvPr/>
            </p:nvSpPr>
            <p:spPr>
              <a:xfrm>
                <a:off x="3656267" y="254264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文本框 259"/>
              <p:cNvSpPr txBox="1"/>
              <p:nvPr/>
            </p:nvSpPr>
            <p:spPr>
              <a:xfrm>
                <a:off x="3402457" y="280304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文本框 260"/>
              <p:cNvSpPr txBox="1"/>
              <p:nvPr/>
            </p:nvSpPr>
            <p:spPr>
              <a:xfrm>
                <a:off x="5456264" y="178689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文本框 261"/>
              <p:cNvSpPr txBox="1"/>
              <p:nvPr/>
            </p:nvSpPr>
            <p:spPr>
              <a:xfrm>
                <a:off x="5710821" y="203032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文本框 262"/>
              <p:cNvSpPr txBox="1"/>
              <p:nvPr/>
            </p:nvSpPr>
            <p:spPr>
              <a:xfrm>
                <a:off x="5956894" y="229245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文本框 263"/>
              <p:cNvSpPr txBox="1"/>
              <p:nvPr/>
            </p:nvSpPr>
            <p:spPr>
              <a:xfrm>
                <a:off x="6211452" y="25391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文本框 264"/>
              <p:cNvSpPr txBox="1"/>
              <p:nvPr/>
            </p:nvSpPr>
            <p:spPr>
              <a:xfrm>
                <a:off x="6463954" y="279719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文本框 275"/>
              <p:cNvSpPr txBox="1"/>
              <p:nvPr/>
            </p:nvSpPr>
            <p:spPr>
              <a:xfrm>
                <a:off x="3825742" y="27716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文本框 280"/>
              <p:cNvSpPr txBox="1"/>
              <p:nvPr/>
            </p:nvSpPr>
            <p:spPr>
              <a:xfrm>
                <a:off x="6097842" y="302962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文本框 281"/>
              <p:cNvSpPr txBox="1"/>
              <p:nvPr/>
            </p:nvSpPr>
            <p:spPr>
              <a:xfrm>
                <a:off x="557630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文本框 282"/>
              <p:cNvSpPr txBox="1"/>
              <p:nvPr/>
            </p:nvSpPr>
            <p:spPr>
              <a:xfrm>
                <a:off x="509667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文本框 283"/>
              <p:cNvSpPr txBox="1"/>
              <p:nvPr/>
            </p:nvSpPr>
            <p:spPr>
              <a:xfrm>
                <a:off x="4593211" y="303265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5" name="文本框 284"/>
              <p:cNvSpPr txBox="1"/>
              <p:nvPr/>
            </p:nvSpPr>
            <p:spPr>
              <a:xfrm>
                <a:off x="4074807" y="303497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文本框 285"/>
              <p:cNvSpPr txBox="1"/>
              <p:nvPr/>
            </p:nvSpPr>
            <p:spPr>
              <a:xfrm>
                <a:off x="3565010" y="305760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文本框 286"/>
              <p:cNvSpPr txBox="1"/>
              <p:nvPr/>
            </p:nvSpPr>
            <p:spPr>
              <a:xfrm>
                <a:off x="3946399" y="176988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文本框 287"/>
              <p:cNvSpPr txBox="1"/>
              <p:nvPr/>
            </p:nvSpPr>
            <p:spPr>
              <a:xfrm>
                <a:off x="5972288" y="1808013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6" name="文本框 95"/>
            <p:cNvSpPr txBox="1"/>
            <p:nvPr/>
          </p:nvSpPr>
          <p:spPr>
            <a:xfrm>
              <a:off x="5956333" y="578916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6477062" y="580826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0.15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92010" y="4292702"/>
            <a:ext cx="3556797" cy="2085989"/>
            <a:chOff x="592010" y="4292702"/>
            <a:chExt cx="3556797" cy="2085989"/>
          </a:xfrm>
        </p:grpSpPr>
        <p:grpSp>
          <p:nvGrpSpPr>
            <p:cNvPr id="173" name="组合 172"/>
            <p:cNvGrpSpPr/>
            <p:nvPr/>
          </p:nvGrpSpPr>
          <p:grpSpPr>
            <a:xfrm>
              <a:off x="592010" y="4292702"/>
              <a:ext cx="3556797" cy="2085989"/>
              <a:chOff x="3402457" y="1284269"/>
              <a:chExt cx="3556797" cy="2085989"/>
            </a:xfrm>
          </p:grpSpPr>
          <p:sp>
            <p:nvSpPr>
              <p:cNvPr id="174" name="文本框 173"/>
              <p:cNvSpPr txBox="1"/>
              <p:nvPr/>
            </p:nvSpPr>
            <p:spPr>
              <a:xfrm>
                <a:off x="5194800" y="152121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矩形 174"/>
              <p:cNvSpPr/>
              <p:nvPr/>
            </p:nvSpPr>
            <p:spPr>
              <a:xfrm rot="2700000">
                <a:off x="4890975" y="1737466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矩形 175"/>
              <p:cNvSpPr/>
              <p:nvPr/>
            </p:nvSpPr>
            <p:spPr>
              <a:xfrm rot="2700000">
                <a:off x="4636417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矩形 176"/>
              <p:cNvSpPr/>
              <p:nvPr/>
            </p:nvSpPr>
            <p:spPr>
              <a:xfrm rot="2700000">
                <a:off x="5145533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矩形 177"/>
              <p:cNvSpPr/>
              <p:nvPr/>
            </p:nvSpPr>
            <p:spPr>
              <a:xfrm rot="2700000">
                <a:off x="4890975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矩形 178"/>
              <p:cNvSpPr/>
              <p:nvPr/>
            </p:nvSpPr>
            <p:spPr>
              <a:xfrm rot="2700000">
                <a:off x="4381858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矩形 179"/>
              <p:cNvSpPr/>
              <p:nvPr/>
            </p:nvSpPr>
            <p:spPr>
              <a:xfrm rot="2700000">
                <a:off x="412730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矩形 180"/>
              <p:cNvSpPr/>
              <p:nvPr/>
            </p:nvSpPr>
            <p:spPr>
              <a:xfrm rot="2700000">
                <a:off x="4636417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矩形 181"/>
              <p:cNvSpPr/>
              <p:nvPr/>
            </p:nvSpPr>
            <p:spPr>
              <a:xfrm rot="2700000">
                <a:off x="4381858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矩形 182"/>
              <p:cNvSpPr/>
              <p:nvPr/>
            </p:nvSpPr>
            <p:spPr>
              <a:xfrm rot="2700000">
                <a:off x="5400092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矩形 183"/>
              <p:cNvSpPr/>
              <p:nvPr/>
            </p:nvSpPr>
            <p:spPr>
              <a:xfrm rot="2700000">
                <a:off x="5145533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矩形 184"/>
              <p:cNvSpPr/>
              <p:nvPr/>
            </p:nvSpPr>
            <p:spPr>
              <a:xfrm rot="2700000">
                <a:off x="565465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矩形 185"/>
              <p:cNvSpPr/>
              <p:nvPr/>
            </p:nvSpPr>
            <p:spPr>
              <a:xfrm rot="2700000">
                <a:off x="5400092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矩形 186"/>
              <p:cNvSpPr/>
              <p:nvPr/>
            </p:nvSpPr>
            <p:spPr>
              <a:xfrm rot="2700000">
                <a:off x="4890975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矩形 187"/>
              <p:cNvSpPr/>
              <p:nvPr/>
            </p:nvSpPr>
            <p:spPr>
              <a:xfrm rot="2700000">
                <a:off x="463641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矩形 188"/>
              <p:cNvSpPr/>
              <p:nvPr/>
            </p:nvSpPr>
            <p:spPr>
              <a:xfrm rot="2700000">
                <a:off x="514553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矩形 189"/>
              <p:cNvSpPr/>
              <p:nvPr/>
            </p:nvSpPr>
            <p:spPr>
              <a:xfrm rot="2700000">
                <a:off x="5909209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矩形 190"/>
              <p:cNvSpPr/>
              <p:nvPr/>
            </p:nvSpPr>
            <p:spPr>
              <a:xfrm rot="2700000">
                <a:off x="565465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矩形 191"/>
              <p:cNvSpPr/>
              <p:nvPr/>
            </p:nvSpPr>
            <p:spPr>
              <a:xfrm rot="2700000">
                <a:off x="616376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矩形 192"/>
              <p:cNvSpPr/>
              <p:nvPr/>
            </p:nvSpPr>
            <p:spPr>
              <a:xfrm rot="2700000">
                <a:off x="3872741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矩形 193"/>
              <p:cNvSpPr/>
              <p:nvPr/>
            </p:nvSpPr>
            <p:spPr>
              <a:xfrm rot="2700000">
                <a:off x="361818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矩形 194"/>
              <p:cNvSpPr/>
              <p:nvPr/>
            </p:nvSpPr>
            <p:spPr>
              <a:xfrm rot="2700000">
                <a:off x="412730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文本框 195"/>
              <p:cNvSpPr txBox="1"/>
              <p:nvPr/>
            </p:nvSpPr>
            <p:spPr>
              <a:xfrm>
                <a:off x="4931994" y="128426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endParaRPr lang="zh-CN" alt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文本框 196"/>
              <p:cNvSpPr txBox="1"/>
              <p:nvPr/>
            </p:nvSpPr>
            <p:spPr>
              <a:xfrm>
                <a:off x="4685683" y="153101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文本框 197"/>
              <p:cNvSpPr txBox="1"/>
              <p:nvPr/>
            </p:nvSpPr>
            <p:spPr>
              <a:xfrm>
                <a:off x="4427954" y="178557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文本框 198"/>
              <p:cNvSpPr txBox="1"/>
              <p:nvPr/>
            </p:nvSpPr>
            <p:spPr>
              <a:xfrm>
                <a:off x="4181802" y="202444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3918740" y="2301446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3656267" y="254264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3402457" y="280304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5456264" y="178689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5710821" y="203032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文本框 204"/>
              <p:cNvSpPr txBox="1"/>
              <p:nvPr/>
            </p:nvSpPr>
            <p:spPr>
              <a:xfrm>
                <a:off x="5956894" y="229245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文本框 205"/>
              <p:cNvSpPr txBox="1"/>
              <p:nvPr/>
            </p:nvSpPr>
            <p:spPr>
              <a:xfrm>
                <a:off x="6211452" y="25391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文本框 206"/>
              <p:cNvSpPr txBox="1"/>
              <p:nvPr/>
            </p:nvSpPr>
            <p:spPr>
              <a:xfrm>
                <a:off x="6463954" y="279719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文本框 217"/>
              <p:cNvSpPr txBox="1"/>
              <p:nvPr/>
            </p:nvSpPr>
            <p:spPr>
              <a:xfrm>
                <a:off x="3825742" y="27716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文本框 222"/>
              <p:cNvSpPr txBox="1"/>
              <p:nvPr/>
            </p:nvSpPr>
            <p:spPr>
              <a:xfrm>
                <a:off x="6097842" y="302962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文本框 223"/>
              <p:cNvSpPr txBox="1"/>
              <p:nvPr/>
            </p:nvSpPr>
            <p:spPr>
              <a:xfrm>
                <a:off x="557630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文本框 224"/>
              <p:cNvSpPr txBox="1"/>
              <p:nvPr/>
            </p:nvSpPr>
            <p:spPr>
              <a:xfrm>
                <a:off x="509667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文本框 225"/>
              <p:cNvSpPr txBox="1"/>
              <p:nvPr/>
            </p:nvSpPr>
            <p:spPr>
              <a:xfrm>
                <a:off x="4593211" y="303265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文本框 226"/>
              <p:cNvSpPr txBox="1"/>
              <p:nvPr/>
            </p:nvSpPr>
            <p:spPr>
              <a:xfrm>
                <a:off x="4074807" y="303497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文本框 227"/>
              <p:cNvSpPr txBox="1"/>
              <p:nvPr/>
            </p:nvSpPr>
            <p:spPr>
              <a:xfrm>
                <a:off x="3565010" y="305760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文本框 228"/>
              <p:cNvSpPr txBox="1"/>
              <p:nvPr/>
            </p:nvSpPr>
            <p:spPr>
              <a:xfrm>
                <a:off x="3946399" y="176988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文本框 229"/>
              <p:cNvSpPr txBox="1"/>
              <p:nvPr/>
            </p:nvSpPr>
            <p:spPr>
              <a:xfrm>
                <a:off x="5972288" y="1808013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7" name="文本框 96"/>
            <p:cNvSpPr txBox="1"/>
            <p:nvPr/>
          </p:nvSpPr>
          <p:spPr>
            <a:xfrm>
              <a:off x="1517780" y="5788850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2029432" y="580563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0.25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1781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6868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Sorting in Linear Time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Counting Sort</a:t>
            </a:r>
          </a:p>
          <a:p>
            <a:pPr eaLnBrk="1" hangingPunct="1">
              <a:spcBef>
                <a:spcPts val="5000"/>
              </a:spcBef>
            </a:pPr>
            <a:r>
              <a:rPr lang="en-US" altLang="zh-CN" sz="3400" dirty="0"/>
              <a:t>Randomized Selection Problem 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Problem Definition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First solution: Selection by sorting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A divide-and-conquer algorithm</a:t>
            </a:r>
          </a:p>
          <a:p>
            <a:pPr eaLnBrk="1" hangingPunct="1">
              <a:spcBef>
                <a:spcPts val="5000"/>
              </a:spcBef>
            </a:pPr>
            <a:r>
              <a:rPr lang="en-US" altLang="zh-CN" sz="3400" dirty="0"/>
              <a:t>Optimal Binary Search Tree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Review of Binary Search Tree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 Dynamic Programming Algorithm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98687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199" y="122238"/>
            <a:ext cx="8350819" cy="714375"/>
          </a:xfrm>
        </p:spPr>
        <p:txBody>
          <a:bodyPr/>
          <a:lstStyle/>
          <a:p>
            <a:pPr eaLnBrk="1" hangingPunct="1"/>
            <a:r>
              <a:rPr lang="en-US" altLang="zh-CN" sz="3600" b="0" dirty="0"/>
              <a:t>An Example of Optimal Binary Search Tree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8197" r="-6006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08197" r="-6006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08197" r="-60069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2" name="Text Box 5"/>
          <p:cNvSpPr txBox="1">
            <a:spLocks/>
          </p:cNvSpPr>
          <p:nvPr/>
        </p:nvSpPr>
        <p:spPr bwMode="auto">
          <a:xfrm>
            <a:off x="245233" y="2081883"/>
            <a:ext cx="370684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Step 1</a:t>
            </a:r>
            <a:r>
              <a:rPr lang="zh-CN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 </a:t>
            </a:r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Computing 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], w[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]</a:t>
            </a:r>
            <a:endParaRPr lang="zh-CN" altLang="zh-CN" sz="2200" i="1" dirty="0">
              <a:solidFill>
                <a:srgbClr val="FF26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84978" y="2764195"/>
                <a:ext cx="4603046" cy="90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])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=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dirty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05</m:t>
                      </m:r>
                      <m:r>
                        <a:rPr lang="en-US" altLang="zh-CN" sz="1600" b="0" i="1" dirty="0">
                          <a:latin typeface="Cambria Math" panose="02040503050406030204" pitchFamily="18" charset="0"/>
                        </a:rPr>
                        <m:t>+0.05+0.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altLang="zh-CN" sz="1600" b="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30          </m:t>
                      </m:r>
                    </m:oMath>
                  </m:oMathPara>
                </a14:m>
                <a:endParaRPr lang="en-US" altLang="zh-CN" sz="16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78" y="2764195"/>
                <a:ext cx="4603046" cy="905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/>
              <p:cNvSpPr txBox="1"/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>
                          <a:latin typeface="Cambria Math" panose="02040503050406030204" pitchFamily="18" charset="0"/>
                        </a:rPr>
                        <m:t>𝑗</m:t>
                      </m:r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 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=0.05+0.10+0.05=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0.20</m:t>
                      </m:r>
                    </m:oMath>
                  </m:oMathPara>
                </a14:m>
                <a:endParaRPr lang="en-US" altLang="zh-CN" sz="16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9" name="文本框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592010" y="4292702"/>
            <a:ext cx="3556797" cy="2085989"/>
            <a:chOff x="592010" y="4292702"/>
            <a:chExt cx="3556797" cy="2085989"/>
          </a:xfrm>
        </p:grpSpPr>
        <p:grpSp>
          <p:nvGrpSpPr>
            <p:cNvPr id="173" name="组合 172"/>
            <p:cNvGrpSpPr/>
            <p:nvPr/>
          </p:nvGrpSpPr>
          <p:grpSpPr>
            <a:xfrm>
              <a:off x="592010" y="4292702"/>
              <a:ext cx="3556797" cy="2085989"/>
              <a:chOff x="3402457" y="1284269"/>
              <a:chExt cx="3556797" cy="2085989"/>
            </a:xfrm>
          </p:grpSpPr>
          <p:sp>
            <p:nvSpPr>
              <p:cNvPr id="174" name="文本框 173"/>
              <p:cNvSpPr txBox="1"/>
              <p:nvPr/>
            </p:nvSpPr>
            <p:spPr>
              <a:xfrm>
                <a:off x="5194800" y="152121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矩形 174"/>
              <p:cNvSpPr/>
              <p:nvPr/>
            </p:nvSpPr>
            <p:spPr>
              <a:xfrm rot="2700000">
                <a:off x="4890975" y="1737466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矩形 175"/>
              <p:cNvSpPr/>
              <p:nvPr/>
            </p:nvSpPr>
            <p:spPr>
              <a:xfrm rot="2700000">
                <a:off x="4636417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矩形 176"/>
              <p:cNvSpPr/>
              <p:nvPr/>
            </p:nvSpPr>
            <p:spPr>
              <a:xfrm rot="2700000">
                <a:off x="5145533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矩形 177"/>
              <p:cNvSpPr/>
              <p:nvPr/>
            </p:nvSpPr>
            <p:spPr>
              <a:xfrm rot="2700000">
                <a:off x="4890975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矩形 178"/>
              <p:cNvSpPr/>
              <p:nvPr/>
            </p:nvSpPr>
            <p:spPr>
              <a:xfrm rot="2700000">
                <a:off x="4381858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矩形 179"/>
              <p:cNvSpPr/>
              <p:nvPr/>
            </p:nvSpPr>
            <p:spPr>
              <a:xfrm rot="2700000">
                <a:off x="412730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矩形 180"/>
              <p:cNvSpPr/>
              <p:nvPr/>
            </p:nvSpPr>
            <p:spPr>
              <a:xfrm rot="2700000">
                <a:off x="4636417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矩形 181"/>
              <p:cNvSpPr/>
              <p:nvPr/>
            </p:nvSpPr>
            <p:spPr>
              <a:xfrm rot="2700000">
                <a:off x="4381858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矩形 182"/>
              <p:cNvSpPr/>
              <p:nvPr/>
            </p:nvSpPr>
            <p:spPr>
              <a:xfrm rot="2700000">
                <a:off x="5400092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矩形 183"/>
              <p:cNvSpPr/>
              <p:nvPr/>
            </p:nvSpPr>
            <p:spPr>
              <a:xfrm rot="2700000">
                <a:off x="5145533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矩形 184"/>
              <p:cNvSpPr/>
              <p:nvPr/>
            </p:nvSpPr>
            <p:spPr>
              <a:xfrm rot="2700000">
                <a:off x="565465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矩形 185"/>
              <p:cNvSpPr/>
              <p:nvPr/>
            </p:nvSpPr>
            <p:spPr>
              <a:xfrm rot="2700000">
                <a:off x="5400092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矩形 186"/>
              <p:cNvSpPr/>
              <p:nvPr/>
            </p:nvSpPr>
            <p:spPr>
              <a:xfrm rot="2700000">
                <a:off x="4890975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矩形 187"/>
              <p:cNvSpPr/>
              <p:nvPr/>
            </p:nvSpPr>
            <p:spPr>
              <a:xfrm rot="2700000">
                <a:off x="463641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矩形 188"/>
              <p:cNvSpPr/>
              <p:nvPr/>
            </p:nvSpPr>
            <p:spPr>
              <a:xfrm rot="2700000">
                <a:off x="514553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矩形 189"/>
              <p:cNvSpPr/>
              <p:nvPr/>
            </p:nvSpPr>
            <p:spPr>
              <a:xfrm rot="2700000">
                <a:off x="5909209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矩形 190"/>
              <p:cNvSpPr/>
              <p:nvPr/>
            </p:nvSpPr>
            <p:spPr>
              <a:xfrm rot="2700000">
                <a:off x="565465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矩形 191"/>
              <p:cNvSpPr/>
              <p:nvPr/>
            </p:nvSpPr>
            <p:spPr>
              <a:xfrm rot="2700000">
                <a:off x="616376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矩形 192"/>
              <p:cNvSpPr/>
              <p:nvPr/>
            </p:nvSpPr>
            <p:spPr>
              <a:xfrm rot="2700000">
                <a:off x="3872741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矩形 193"/>
              <p:cNvSpPr/>
              <p:nvPr/>
            </p:nvSpPr>
            <p:spPr>
              <a:xfrm rot="2700000">
                <a:off x="361818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矩形 194"/>
              <p:cNvSpPr/>
              <p:nvPr/>
            </p:nvSpPr>
            <p:spPr>
              <a:xfrm rot="2700000">
                <a:off x="412730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文本框 195"/>
              <p:cNvSpPr txBox="1"/>
              <p:nvPr/>
            </p:nvSpPr>
            <p:spPr>
              <a:xfrm>
                <a:off x="4931994" y="128426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endParaRPr lang="zh-CN" alt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文本框 196"/>
              <p:cNvSpPr txBox="1"/>
              <p:nvPr/>
            </p:nvSpPr>
            <p:spPr>
              <a:xfrm>
                <a:off x="4685683" y="153101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文本框 197"/>
              <p:cNvSpPr txBox="1"/>
              <p:nvPr/>
            </p:nvSpPr>
            <p:spPr>
              <a:xfrm>
                <a:off x="4427954" y="178557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文本框 198"/>
              <p:cNvSpPr txBox="1"/>
              <p:nvPr/>
            </p:nvSpPr>
            <p:spPr>
              <a:xfrm>
                <a:off x="4181802" y="202444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3918740" y="2301446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3656267" y="254264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3402457" y="280304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5456264" y="178689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5710821" y="203032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文本框 204"/>
              <p:cNvSpPr txBox="1"/>
              <p:nvPr/>
            </p:nvSpPr>
            <p:spPr>
              <a:xfrm>
                <a:off x="5956894" y="229245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文本框 205"/>
              <p:cNvSpPr txBox="1"/>
              <p:nvPr/>
            </p:nvSpPr>
            <p:spPr>
              <a:xfrm>
                <a:off x="6211452" y="25391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文本框 206"/>
              <p:cNvSpPr txBox="1"/>
              <p:nvPr/>
            </p:nvSpPr>
            <p:spPr>
              <a:xfrm>
                <a:off x="6463954" y="279719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文本框 217"/>
              <p:cNvSpPr txBox="1"/>
              <p:nvPr/>
            </p:nvSpPr>
            <p:spPr>
              <a:xfrm>
                <a:off x="3825742" y="27716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文本框 222"/>
              <p:cNvSpPr txBox="1"/>
              <p:nvPr/>
            </p:nvSpPr>
            <p:spPr>
              <a:xfrm>
                <a:off x="6097842" y="302962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文本框 223"/>
              <p:cNvSpPr txBox="1"/>
              <p:nvPr/>
            </p:nvSpPr>
            <p:spPr>
              <a:xfrm>
                <a:off x="557630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文本框 224"/>
              <p:cNvSpPr txBox="1"/>
              <p:nvPr/>
            </p:nvSpPr>
            <p:spPr>
              <a:xfrm>
                <a:off x="509667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文本框 225"/>
              <p:cNvSpPr txBox="1"/>
              <p:nvPr/>
            </p:nvSpPr>
            <p:spPr>
              <a:xfrm>
                <a:off x="4593211" y="303265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文本框 226"/>
              <p:cNvSpPr txBox="1"/>
              <p:nvPr/>
            </p:nvSpPr>
            <p:spPr>
              <a:xfrm>
                <a:off x="4074807" y="303497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文本框 227"/>
              <p:cNvSpPr txBox="1"/>
              <p:nvPr/>
            </p:nvSpPr>
            <p:spPr>
              <a:xfrm>
                <a:off x="3565010" y="305760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文本框 228"/>
              <p:cNvSpPr txBox="1"/>
              <p:nvPr/>
            </p:nvSpPr>
            <p:spPr>
              <a:xfrm>
                <a:off x="3946399" y="176988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文本框 229"/>
              <p:cNvSpPr txBox="1"/>
              <p:nvPr/>
            </p:nvSpPr>
            <p:spPr>
              <a:xfrm>
                <a:off x="5972288" y="1808013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7" name="文本框 96"/>
            <p:cNvSpPr txBox="1"/>
            <p:nvPr/>
          </p:nvSpPr>
          <p:spPr>
            <a:xfrm>
              <a:off x="1517780" y="5788850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2029432" y="580563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2547836" y="578012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0.30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039640" y="4295339"/>
            <a:ext cx="3556797" cy="2085989"/>
            <a:chOff x="5039640" y="4295339"/>
            <a:chExt cx="3556797" cy="2085989"/>
          </a:xfrm>
        </p:grpSpPr>
        <p:grpSp>
          <p:nvGrpSpPr>
            <p:cNvPr id="231" name="组合 230"/>
            <p:cNvGrpSpPr/>
            <p:nvPr/>
          </p:nvGrpSpPr>
          <p:grpSpPr>
            <a:xfrm>
              <a:off x="5039640" y="4295339"/>
              <a:ext cx="3556797" cy="2085989"/>
              <a:chOff x="3402457" y="1284269"/>
              <a:chExt cx="3556797" cy="2085989"/>
            </a:xfrm>
          </p:grpSpPr>
          <p:sp>
            <p:nvSpPr>
              <p:cNvPr id="232" name="文本框 231"/>
              <p:cNvSpPr txBox="1"/>
              <p:nvPr/>
            </p:nvSpPr>
            <p:spPr>
              <a:xfrm>
                <a:off x="5194800" y="152121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矩形 232"/>
              <p:cNvSpPr/>
              <p:nvPr/>
            </p:nvSpPr>
            <p:spPr>
              <a:xfrm rot="2700000">
                <a:off x="4890975" y="1737466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矩形 233"/>
              <p:cNvSpPr/>
              <p:nvPr/>
            </p:nvSpPr>
            <p:spPr>
              <a:xfrm rot="2700000">
                <a:off x="4636417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矩形 234"/>
              <p:cNvSpPr/>
              <p:nvPr/>
            </p:nvSpPr>
            <p:spPr>
              <a:xfrm rot="2700000">
                <a:off x="5145533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矩形 235"/>
              <p:cNvSpPr/>
              <p:nvPr/>
            </p:nvSpPr>
            <p:spPr>
              <a:xfrm rot="2700000">
                <a:off x="4890975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矩形 236"/>
              <p:cNvSpPr/>
              <p:nvPr/>
            </p:nvSpPr>
            <p:spPr>
              <a:xfrm rot="2700000">
                <a:off x="4381858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矩形 237"/>
              <p:cNvSpPr/>
              <p:nvPr/>
            </p:nvSpPr>
            <p:spPr>
              <a:xfrm rot="2700000">
                <a:off x="412730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矩形 238"/>
              <p:cNvSpPr/>
              <p:nvPr/>
            </p:nvSpPr>
            <p:spPr>
              <a:xfrm rot="2700000">
                <a:off x="4636417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矩形 239"/>
              <p:cNvSpPr/>
              <p:nvPr/>
            </p:nvSpPr>
            <p:spPr>
              <a:xfrm rot="2700000">
                <a:off x="4381858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矩形 240"/>
              <p:cNvSpPr/>
              <p:nvPr/>
            </p:nvSpPr>
            <p:spPr>
              <a:xfrm rot="2700000">
                <a:off x="5400092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矩形 241"/>
              <p:cNvSpPr/>
              <p:nvPr/>
            </p:nvSpPr>
            <p:spPr>
              <a:xfrm rot="2700000">
                <a:off x="5145533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矩形 242"/>
              <p:cNvSpPr/>
              <p:nvPr/>
            </p:nvSpPr>
            <p:spPr>
              <a:xfrm rot="2700000">
                <a:off x="565465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矩形 243"/>
              <p:cNvSpPr/>
              <p:nvPr/>
            </p:nvSpPr>
            <p:spPr>
              <a:xfrm rot="2700000">
                <a:off x="5400092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矩形 244"/>
              <p:cNvSpPr/>
              <p:nvPr/>
            </p:nvSpPr>
            <p:spPr>
              <a:xfrm rot="2700000">
                <a:off x="4890975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矩形 245"/>
              <p:cNvSpPr/>
              <p:nvPr/>
            </p:nvSpPr>
            <p:spPr>
              <a:xfrm rot="2700000">
                <a:off x="463641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矩形 246"/>
              <p:cNvSpPr/>
              <p:nvPr/>
            </p:nvSpPr>
            <p:spPr>
              <a:xfrm rot="2700000">
                <a:off x="514553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矩形 247"/>
              <p:cNvSpPr/>
              <p:nvPr/>
            </p:nvSpPr>
            <p:spPr>
              <a:xfrm rot="2700000">
                <a:off x="5909209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矩形 248"/>
              <p:cNvSpPr/>
              <p:nvPr/>
            </p:nvSpPr>
            <p:spPr>
              <a:xfrm rot="2700000">
                <a:off x="565465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矩形 249"/>
              <p:cNvSpPr/>
              <p:nvPr/>
            </p:nvSpPr>
            <p:spPr>
              <a:xfrm rot="2700000">
                <a:off x="616376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矩形 250"/>
              <p:cNvSpPr/>
              <p:nvPr/>
            </p:nvSpPr>
            <p:spPr>
              <a:xfrm rot="2700000">
                <a:off x="3872741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矩形 251"/>
              <p:cNvSpPr/>
              <p:nvPr/>
            </p:nvSpPr>
            <p:spPr>
              <a:xfrm rot="2700000">
                <a:off x="361818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矩形 252"/>
              <p:cNvSpPr/>
              <p:nvPr/>
            </p:nvSpPr>
            <p:spPr>
              <a:xfrm rot="2700000">
                <a:off x="412730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文本框 253"/>
              <p:cNvSpPr txBox="1"/>
              <p:nvPr/>
            </p:nvSpPr>
            <p:spPr>
              <a:xfrm>
                <a:off x="4931994" y="128426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zh-CN" alt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文本框 254"/>
              <p:cNvSpPr txBox="1"/>
              <p:nvPr/>
            </p:nvSpPr>
            <p:spPr>
              <a:xfrm>
                <a:off x="4685683" y="153101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文本框 255"/>
              <p:cNvSpPr txBox="1"/>
              <p:nvPr/>
            </p:nvSpPr>
            <p:spPr>
              <a:xfrm>
                <a:off x="4427954" y="178557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文本框 256"/>
              <p:cNvSpPr txBox="1"/>
              <p:nvPr/>
            </p:nvSpPr>
            <p:spPr>
              <a:xfrm>
                <a:off x="4181802" y="202444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文本框 257"/>
              <p:cNvSpPr txBox="1"/>
              <p:nvPr/>
            </p:nvSpPr>
            <p:spPr>
              <a:xfrm>
                <a:off x="3918740" y="2301446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文本框 258"/>
              <p:cNvSpPr txBox="1"/>
              <p:nvPr/>
            </p:nvSpPr>
            <p:spPr>
              <a:xfrm>
                <a:off x="3656267" y="254264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文本框 259"/>
              <p:cNvSpPr txBox="1"/>
              <p:nvPr/>
            </p:nvSpPr>
            <p:spPr>
              <a:xfrm>
                <a:off x="3402457" y="280304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文本框 260"/>
              <p:cNvSpPr txBox="1"/>
              <p:nvPr/>
            </p:nvSpPr>
            <p:spPr>
              <a:xfrm>
                <a:off x="5456264" y="178689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文本框 261"/>
              <p:cNvSpPr txBox="1"/>
              <p:nvPr/>
            </p:nvSpPr>
            <p:spPr>
              <a:xfrm>
                <a:off x="5710821" y="203032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文本框 262"/>
              <p:cNvSpPr txBox="1"/>
              <p:nvPr/>
            </p:nvSpPr>
            <p:spPr>
              <a:xfrm>
                <a:off x="5956894" y="229245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文本框 263"/>
              <p:cNvSpPr txBox="1"/>
              <p:nvPr/>
            </p:nvSpPr>
            <p:spPr>
              <a:xfrm>
                <a:off x="6211452" y="25391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文本框 264"/>
              <p:cNvSpPr txBox="1"/>
              <p:nvPr/>
            </p:nvSpPr>
            <p:spPr>
              <a:xfrm>
                <a:off x="6463954" y="279719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文本框 275"/>
              <p:cNvSpPr txBox="1"/>
              <p:nvPr/>
            </p:nvSpPr>
            <p:spPr>
              <a:xfrm>
                <a:off x="3825742" y="27716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文本框 280"/>
              <p:cNvSpPr txBox="1"/>
              <p:nvPr/>
            </p:nvSpPr>
            <p:spPr>
              <a:xfrm>
                <a:off x="6097842" y="302962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文本框 281"/>
              <p:cNvSpPr txBox="1"/>
              <p:nvPr/>
            </p:nvSpPr>
            <p:spPr>
              <a:xfrm>
                <a:off x="557630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文本框 282"/>
              <p:cNvSpPr txBox="1"/>
              <p:nvPr/>
            </p:nvSpPr>
            <p:spPr>
              <a:xfrm>
                <a:off x="509667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文本框 283"/>
              <p:cNvSpPr txBox="1"/>
              <p:nvPr/>
            </p:nvSpPr>
            <p:spPr>
              <a:xfrm>
                <a:off x="4593211" y="303265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5" name="文本框 284"/>
              <p:cNvSpPr txBox="1"/>
              <p:nvPr/>
            </p:nvSpPr>
            <p:spPr>
              <a:xfrm>
                <a:off x="4074807" y="303497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文本框 285"/>
              <p:cNvSpPr txBox="1"/>
              <p:nvPr/>
            </p:nvSpPr>
            <p:spPr>
              <a:xfrm>
                <a:off x="3565010" y="305760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文本框 286"/>
              <p:cNvSpPr txBox="1"/>
              <p:nvPr/>
            </p:nvSpPr>
            <p:spPr>
              <a:xfrm>
                <a:off x="3946399" y="176988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文本框 287"/>
              <p:cNvSpPr txBox="1"/>
              <p:nvPr/>
            </p:nvSpPr>
            <p:spPr>
              <a:xfrm>
                <a:off x="5972288" y="1808013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6" name="文本框 95"/>
            <p:cNvSpPr txBox="1"/>
            <p:nvPr/>
          </p:nvSpPr>
          <p:spPr>
            <a:xfrm>
              <a:off x="5956333" y="578916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6477062" y="580826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6995466" y="578275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0.20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09322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199" y="122238"/>
            <a:ext cx="8350819" cy="714375"/>
          </a:xfrm>
        </p:spPr>
        <p:txBody>
          <a:bodyPr/>
          <a:lstStyle/>
          <a:p>
            <a:pPr eaLnBrk="1" hangingPunct="1"/>
            <a:r>
              <a:rPr lang="en-US" altLang="zh-CN" sz="3600" b="0"/>
              <a:t>An Example of Optimal Binary Search Tree</a:t>
            </a:r>
            <a:endParaRPr lang="en-US" altLang="zh-CN" sz="3600" b="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8197" r="-6006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08197" r="-6006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08197" r="-60069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2" name="Text Box 5"/>
          <p:cNvSpPr txBox="1">
            <a:spLocks/>
          </p:cNvSpPr>
          <p:nvPr/>
        </p:nvSpPr>
        <p:spPr bwMode="auto">
          <a:xfrm>
            <a:off x="245233" y="2081883"/>
            <a:ext cx="370684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Step 1</a:t>
            </a:r>
            <a:r>
              <a:rPr lang="zh-CN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 </a:t>
            </a:r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Computing 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], w[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]</a:t>
            </a:r>
            <a:endParaRPr lang="zh-CN" altLang="zh-CN" sz="2200" i="1" dirty="0">
              <a:solidFill>
                <a:srgbClr val="FF26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84978" y="2764195"/>
                <a:ext cx="4603046" cy="90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])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=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dirty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05</m:t>
                      </m:r>
                      <m:r>
                        <a:rPr lang="en-US" altLang="zh-CN" sz="1600" b="0" i="1" dirty="0">
                          <a:latin typeface="Cambria Math" panose="02040503050406030204" pitchFamily="18" charset="0"/>
                        </a:rPr>
                        <m:t>+0.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sz="1600" b="0" i="1" dirty="0">
                          <a:latin typeface="Cambria Math" panose="02040503050406030204" pitchFamily="18" charset="0"/>
                        </a:rPr>
                        <m:t>+0.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altLang="zh-CN" sz="1600" b="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50          </m:t>
                      </m:r>
                    </m:oMath>
                  </m:oMathPara>
                </a14:m>
                <a:endParaRPr lang="en-US" altLang="zh-CN" sz="16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78" y="2764195"/>
                <a:ext cx="4603046" cy="905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/>
              <p:cNvSpPr txBox="1"/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>
                          <a:latin typeface="Cambria Math" panose="02040503050406030204" pitchFamily="18" charset="0"/>
                        </a:rPr>
                        <m:t>𝑗</m:t>
                      </m:r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 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=0.05+0.20+0.10=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0.35</m:t>
                      </m:r>
                    </m:oMath>
                  </m:oMathPara>
                </a14:m>
                <a:endParaRPr lang="en-US" altLang="zh-CN" sz="16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9" name="文本框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5039640" y="4295339"/>
            <a:ext cx="3556797" cy="2085989"/>
            <a:chOff x="5039640" y="4295339"/>
            <a:chExt cx="3556797" cy="2085989"/>
          </a:xfrm>
        </p:grpSpPr>
        <p:grpSp>
          <p:nvGrpSpPr>
            <p:cNvPr id="231" name="组合 230"/>
            <p:cNvGrpSpPr/>
            <p:nvPr/>
          </p:nvGrpSpPr>
          <p:grpSpPr>
            <a:xfrm>
              <a:off x="5039640" y="4295339"/>
              <a:ext cx="3556797" cy="2085989"/>
              <a:chOff x="3402457" y="1284269"/>
              <a:chExt cx="3556797" cy="2085989"/>
            </a:xfrm>
          </p:grpSpPr>
          <p:sp>
            <p:nvSpPr>
              <p:cNvPr id="232" name="文本框 231"/>
              <p:cNvSpPr txBox="1"/>
              <p:nvPr/>
            </p:nvSpPr>
            <p:spPr>
              <a:xfrm>
                <a:off x="5194800" y="152121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矩形 232"/>
              <p:cNvSpPr/>
              <p:nvPr/>
            </p:nvSpPr>
            <p:spPr>
              <a:xfrm rot="2700000">
                <a:off x="4890975" y="1737466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矩形 233"/>
              <p:cNvSpPr/>
              <p:nvPr/>
            </p:nvSpPr>
            <p:spPr>
              <a:xfrm rot="2700000">
                <a:off x="4636417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矩形 234"/>
              <p:cNvSpPr/>
              <p:nvPr/>
            </p:nvSpPr>
            <p:spPr>
              <a:xfrm rot="2700000">
                <a:off x="5145533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矩形 235"/>
              <p:cNvSpPr/>
              <p:nvPr/>
            </p:nvSpPr>
            <p:spPr>
              <a:xfrm rot="2700000">
                <a:off x="4890975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矩形 236"/>
              <p:cNvSpPr/>
              <p:nvPr/>
            </p:nvSpPr>
            <p:spPr>
              <a:xfrm rot="2700000">
                <a:off x="4381858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矩形 237"/>
              <p:cNvSpPr/>
              <p:nvPr/>
            </p:nvSpPr>
            <p:spPr>
              <a:xfrm rot="2700000">
                <a:off x="412730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矩形 238"/>
              <p:cNvSpPr/>
              <p:nvPr/>
            </p:nvSpPr>
            <p:spPr>
              <a:xfrm rot="2700000">
                <a:off x="4636417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矩形 239"/>
              <p:cNvSpPr/>
              <p:nvPr/>
            </p:nvSpPr>
            <p:spPr>
              <a:xfrm rot="2700000">
                <a:off x="4381858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矩形 240"/>
              <p:cNvSpPr/>
              <p:nvPr/>
            </p:nvSpPr>
            <p:spPr>
              <a:xfrm rot="2700000">
                <a:off x="5400092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矩形 241"/>
              <p:cNvSpPr/>
              <p:nvPr/>
            </p:nvSpPr>
            <p:spPr>
              <a:xfrm rot="2700000">
                <a:off x="5145533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矩形 242"/>
              <p:cNvSpPr/>
              <p:nvPr/>
            </p:nvSpPr>
            <p:spPr>
              <a:xfrm rot="2700000">
                <a:off x="565465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矩形 243"/>
              <p:cNvSpPr/>
              <p:nvPr/>
            </p:nvSpPr>
            <p:spPr>
              <a:xfrm rot="2700000">
                <a:off x="5400092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矩形 244"/>
              <p:cNvSpPr/>
              <p:nvPr/>
            </p:nvSpPr>
            <p:spPr>
              <a:xfrm rot="2700000">
                <a:off x="4890975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矩形 245"/>
              <p:cNvSpPr/>
              <p:nvPr/>
            </p:nvSpPr>
            <p:spPr>
              <a:xfrm rot="2700000">
                <a:off x="463641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矩形 246"/>
              <p:cNvSpPr/>
              <p:nvPr/>
            </p:nvSpPr>
            <p:spPr>
              <a:xfrm rot="2700000">
                <a:off x="514553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矩形 247"/>
              <p:cNvSpPr/>
              <p:nvPr/>
            </p:nvSpPr>
            <p:spPr>
              <a:xfrm rot="2700000">
                <a:off x="5909209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矩形 248"/>
              <p:cNvSpPr/>
              <p:nvPr/>
            </p:nvSpPr>
            <p:spPr>
              <a:xfrm rot="2700000">
                <a:off x="565465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矩形 249"/>
              <p:cNvSpPr/>
              <p:nvPr/>
            </p:nvSpPr>
            <p:spPr>
              <a:xfrm rot="2700000">
                <a:off x="616376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矩形 250"/>
              <p:cNvSpPr/>
              <p:nvPr/>
            </p:nvSpPr>
            <p:spPr>
              <a:xfrm rot="2700000">
                <a:off x="3872741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矩形 251"/>
              <p:cNvSpPr/>
              <p:nvPr/>
            </p:nvSpPr>
            <p:spPr>
              <a:xfrm rot="2700000">
                <a:off x="361818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矩形 252"/>
              <p:cNvSpPr/>
              <p:nvPr/>
            </p:nvSpPr>
            <p:spPr>
              <a:xfrm rot="2700000">
                <a:off x="412730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文本框 253"/>
              <p:cNvSpPr txBox="1"/>
              <p:nvPr/>
            </p:nvSpPr>
            <p:spPr>
              <a:xfrm>
                <a:off x="4931994" y="128426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zh-CN" alt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文本框 254"/>
              <p:cNvSpPr txBox="1"/>
              <p:nvPr/>
            </p:nvSpPr>
            <p:spPr>
              <a:xfrm>
                <a:off x="4685683" y="153101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文本框 255"/>
              <p:cNvSpPr txBox="1"/>
              <p:nvPr/>
            </p:nvSpPr>
            <p:spPr>
              <a:xfrm>
                <a:off x="4427954" y="178557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文本框 256"/>
              <p:cNvSpPr txBox="1"/>
              <p:nvPr/>
            </p:nvSpPr>
            <p:spPr>
              <a:xfrm>
                <a:off x="4181802" y="202444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文本框 257"/>
              <p:cNvSpPr txBox="1"/>
              <p:nvPr/>
            </p:nvSpPr>
            <p:spPr>
              <a:xfrm>
                <a:off x="3918740" y="2301446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文本框 258"/>
              <p:cNvSpPr txBox="1"/>
              <p:nvPr/>
            </p:nvSpPr>
            <p:spPr>
              <a:xfrm>
                <a:off x="3656267" y="254264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文本框 259"/>
              <p:cNvSpPr txBox="1"/>
              <p:nvPr/>
            </p:nvSpPr>
            <p:spPr>
              <a:xfrm>
                <a:off x="3402457" y="280304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文本框 260"/>
              <p:cNvSpPr txBox="1"/>
              <p:nvPr/>
            </p:nvSpPr>
            <p:spPr>
              <a:xfrm>
                <a:off x="5456264" y="178689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文本框 261"/>
              <p:cNvSpPr txBox="1"/>
              <p:nvPr/>
            </p:nvSpPr>
            <p:spPr>
              <a:xfrm>
                <a:off x="5710821" y="203032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文本框 262"/>
              <p:cNvSpPr txBox="1"/>
              <p:nvPr/>
            </p:nvSpPr>
            <p:spPr>
              <a:xfrm>
                <a:off x="5956894" y="229245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文本框 263"/>
              <p:cNvSpPr txBox="1"/>
              <p:nvPr/>
            </p:nvSpPr>
            <p:spPr>
              <a:xfrm>
                <a:off x="6211452" y="25391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文本框 264"/>
              <p:cNvSpPr txBox="1"/>
              <p:nvPr/>
            </p:nvSpPr>
            <p:spPr>
              <a:xfrm>
                <a:off x="6463954" y="279719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文本框 275"/>
              <p:cNvSpPr txBox="1"/>
              <p:nvPr/>
            </p:nvSpPr>
            <p:spPr>
              <a:xfrm>
                <a:off x="3825742" y="27716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文本框 280"/>
              <p:cNvSpPr txBox="1"/>
              <p:nvPr/>
            </p:nvSpPr>
            <p:spPr>
              <a:xfrm>
                <a:off x="6097842" y="302962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文本框 281"/>
              <p:cNvSpPr txBox="1"/>
              <p:nvPr/>
            </p:nvSpPr>
            <p:spPr>
              <a:xfrm>
                <a:off x="557630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文本框 282"/>
              <p:cNvSpPr txBox="1"/>
              <p:nvPr/>
            </p:nvSpPr>
            <p:spPr>
              <a:xfrm>
                <a:off x="509667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文本框 283"/>
              <p:cNvSpPr txBox="1"/>
              <p:nvPr/>
            </p:nvSpPr>
            <p:spPr>
              <a:xfrm>
                <a:off x="4593211" y="303265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5" name="文本框 284"/>
              <p:cNvSpPr txBox="1"/>
              <p:nvPr/>
            </p:nvSpPr>
            <p:spPr>
              <a:xfrm>
                <a:off x="4074807" y="303497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文本框 285"/>
              <p:cNvSpPr txBox="1"/>
              <p:nvPr/>
            </p:nvSpPr>
            <p:spPr>
              <a:xfrm>
                <a:off x="3565010" y="305760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文本框 286"/>
              <p:cNvSpPr txBox="1"/>
              <p:nvPr/>
            </p:nvSpPr>
            <p:spPr>
              <a:xfrm>
                <a:off x="3946399" y="176988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文本框 287"/>
              <p:cNvSpPr txBox="1"/>
              <p:nvPr/>
            </p:nvSpPr>
            <p:spPr>
              <a:xfrm>
                <a:off x="5972288" y="1808013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6" name="文本框 95"/>
            <p:cNvSpPr txBox="1"/>
            <p:nvPr/>
          </p:nvSpPr>
          <p:spPr>
            <a:xfrm>
              <a:off x="5956333" y="578916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6477062" y="580826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6995466" y="578275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7507036" y="5791486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0.35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92010" y="4292702"/>
            <a:ext cx="3556797" cy="2085989"/>
            <a:chOff x="592010" y="4292702"/>
            <a:chExt cx="3556797" cy="2085989"/>
          </a:xfrm>
        </p:grpSpPr>
        <p:grpSp>
          <p:nvGrpSpPr>
            <p:cNvPr id="173" name="组合 172"/>
            <p:cNvGrpSpPr/>
            <p:nvPr/>
          </p:nvGrpSpPr>
          <p:grpSpPr>
            <a:xfrm>
              <a:off x="592010" y="4292702"/>
              <a:ext cx="3556797" cy="2085989"/>
              <a:chOff x="3402457" y="1284269"/>
              <a:chExt cx="3556797" cy="2085989"/>
            </a:xfrm>
          </p:grpSpPr>
          <p:sp>
            <p:nvSpPr>
              <p:cNvPr id="174" name="文本框 173"/>
              <p:cNvSpPr txBox="1"/>
              <p:nvPr/>
            </p:nvSpPr>
            <p:spPr>
              <a:xfrm>
                <a:off x="5194800" y="152121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矩形 174"/>
              <p:cNvSpPr/>
              <p:nvPr/>
            </p:nvSpPr>
            <p:spPr>
              <a:xfrm rot="2700000">
                <a:off x="4890975" y="1737466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矩形 175"/>
              <p:cNvSpPr/>
              <p:nvPr/>
            </p:nvSpPr>
            <p:spPr>
              <a:xfrm rot="2700000">
                <a:off x="4636417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矩形 176"/>
              <p:cNvSpPr/>
              <p:nvPr/>
            </p:nvSpPr>
            <p:spPr>
              <a:xfrm rot="2700000">
                <a:off x="5145533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矩形 177"/>
              <p:cNvSpPr/>
              <p:nvPr/>
            </p:nvSpPr>
            <p:spPr>
              <a:xfrm rot="2700000">
                <a:off x="4890975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矩形 178"/>
              <p:cNvSpPr/>
              <p:nvPr/>
            </p:nvSpPr>
            <p:spPr>
              <a:xfrm rot="2700000">
                <a:off x="4381858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矩形 179"/>
              <p:cNvSpPr/>
              <p:nvPr/>
            </p:nvSpPr>
            <p:spPr>
              <a:xfrm rot="2700000">
                <a:off x="412730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矩形 180"/>
              <p:cNvSpPr/>
              <p:nvPr/>
            </p:nvSpPr>
            <p:spPr>
              <a:xfrm rot="2700000">
                <a:off x="4636417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矩形 181"/>
              <p:cNvSpPr/>
              <p:nvPr/>
            </p:nvSpPr>
            <p:spPr>
              <a:xfrm rot="2700000">
                <a:off x="4381858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矩形 182"/>
              <p:cNvSpPr/>
              <p:nvPr/>
            </p:nvSpPr>
            <p:spPr>
              <a:xfrm rot="2700000">
                <a:off x="5400092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矩形 183"/>
              <p:cNvSpPr/>
              <p:nvPr/>
            </p:nvSpPr>
            <p:spPr>
              <a:xfrm rot="2700000">
                <a:off x="5145533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矩形 184"/>
              <p:cNvSpPr/>
              <p:nvPr/>
            </p:nvSpPr>
            <p:spPr>
              <a:xfrm rot="2700000">
                <a:off x="565465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矩形 185"/>
              <p:cNvSpPr/>
              <p:nvPr/>
            </p:nvSpPr>
            <p:spPr>
              <a:xfrm rot="2700000">
                <a:off x="5400092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矩形 186"/>
              <p:cNvSpPr/>
              <p:nvPr/>
            </p:nvSpPr>
            <p:spPr>
              <a:xfrm rot="2700000">
                <a:off x="4890975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矩形 187"/>
              <p:cNvSpPr/>
              <p:nvPr/>
            </p:nvSpPr>
            <p:spPr>
              <a:xfrm rot="2700000">
                <a:off x="463641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矩形 188"/>
              <p:cNvSpPr/>
              <p:nvPr/>
            </p:nvSpPr>
            <p:spPr>
              <a:xfrm rot="2700000">
                <a:off x="514553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矩形 189"/>
              <p:cNvSpPr/>
              <p:nvPr/>
            </p:nvSpPr>
            <p:spPr>
              <a:xfrm rot="2700000">
                <a:off x="5909209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矩形 190"/>
              <p:cNvSpPr/>
              <p:nvPr/>
            </p:nvSpPr>
            <p:spPr>
              <a:xfrm rot="2700000">
                <a:off x="565465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矩形 191"/>
              <p:cNvSpPr/>
              <p:nvPr/>
            </p:nvSpPr>
            <p:spPr>
              <a:xfrm rot="2700000">
                <a:off x="616376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矩形 192"/>
              <p:cNvSpPr/>
              <p:nvPr/>
            </p:nvSpPr>
            <p:spPr>
              <a:xfrm rot="2700000">
                <a:off x="3872741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矩形 193"/>
              <p:cNvSpPr/>
              <p:nvPr/>
            </p:nvSpPr>
            <p:spPr>
              <a:xfrm rot="2700000">
                <a:off x="361818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矩形 194"/>
              <p:cNvSpPr/>
              <p:nvPr/>
            </p:nvSpPr>
            <p:spPr>
              <a:xfrm rot="2700000">
                <a:off x="412730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文本框 195"/>
              <p:cNvSpPr txBox="1"/>
              <p:nvPr/>
            </p:nvSpPr>
            <p:spPr>
              <a:xfrm>
                <a:off x="4931994" y="128426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endParaRPr lang="zh-CN" alt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文本框 196"/>
              <p:cNvSpPr txBox="1"/>
              <p:nvPr/>
            </p:nvSpPr>
            <p:spPr>
              <a:xfrm>
                <a:off x="4685683" y="153101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文本框 197"/>
              <p:cNvSpPr txBox="1"/>
              <p:nvPr/>
            </p:nvSpPr>
            <p:spPr>
              <a:xfrm>
                <a:off x="4427954" y="178557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文本框 198"/>
              <p:cNvSpPr txBox="1"/>
              <p:nvPr/>
            </p:nvSpPr>
            <p:spPr>
              <a:xfrm>
                <a:off x="4181802" y="202444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3918740" y="2301446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3656267" y="254264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3402457" y="280304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5456264" y="178689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5710821" y="203032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文本框 204"/>
              <p:cNvSpPr txBox="1"/>
              <p:nvPr/>
            </p:nvSpPr>
            <p:spPr>
              <a:xfrm>
                <a:off x="5956894" y="229245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文本框 205"/>
              <p:cNvSpPr txBox="1"/>
              <p:nvPr/>
            </p:nvSpPr>
            <p:spPr>
              <a:xfrm>
                <a:off x="6211452" y="25391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文本框 206"/>
              <p:cNvSpPr txBox="1"/>
              <p:nvPr/>
            </p:nvSpPr>
            <p:spPr>
              <a:xfrm>
                <a:off x="6463954" y="279719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文本框 217"/>
              <p:cNvSpPr txBox="1"/>
              <p:nvPr/>
            </p:nvSpPr>
            <p:spPr>
              <a:xfrm>
                <a:off x="3825742" y="27716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文本框 222"/>
              <p:cNvSpPr txBox="1"/>
              <p:nvPr/>
            </p:nvSpPr>
            <p:spPr>
              <a:xfrm>
                <a:off x="6097842" y="302962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文本框 223"/>
              <p:cNvSpPr txBox="1"/>
              <p:nvPr/>
            </p:nvSpPr>
            <p:spPr>
              <a:xfrm>
                <a:off x="557630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文本框 224"/>
              <p:cNvSpPr txBox="1"/>
              <p:nvPr/>
            </p:nvSpPr>
            <p:spPr>
              <a:xfrm>
                <a:off x="509667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文本框 225"/>
              <p:cNvSpPr txBox="1"/>
              <p:nvPr/>
            </p:nvSpPr>
            <p:spPr>
              <a:xfrm>
                <a:off x="4593211" y="303265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文本框 226"/>
              <p:cNvSpPr txBox="1"/>
              <p:nvPr/>
            </p:nvSpPr>
            <p:spPr>
              <a:xfrm>
                <a:off x="4074807" y="303497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文本框 227"/>
              <p:cNvSpPr txBox="1"/>
              <p:nvPr/>
            </p:nvSpPr>
            <p:spPr>
              <a:xfrm>
                <a:off x="3565010" y="305760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文本框 228"/>
              <p:cNvSpPr txBox="1"/>
              <p:nvPr/>
            </p:nvSpPr>
            <p:spPr>
              <a:xfrm>
                <a:off x="3946399" y="176988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文本框 229"/>
              <p:cNvSpPr txBox="1"/>
              <p:nvPr/>
            </p:nvSpPr>
            <p:spPr>
              <a:xfrm>
                <a:off x="5972288" y="1808013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7" name="文本框 96"/>
            <p:cNvSpPr txBox="1"/>
            <p:nvPr/>
          </p:nvSpPr>
          <p:spPr>
            <a:xfrm>
              <a:off x="1517780" y="5788850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2029432" y="580563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2547836" y="578012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3059406" y="5788849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0.50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72485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199" y="122238"/>
            <a:ext cx="8350819" cy="714375"/>
          </a:xfrm>
        </p:spPr>
        <p:txBody>
          <a:bodyPr/>
          <a:lstStyle/>
          <a:p>
            <a:pPr eaLnBrk="1" hangingPunct="1"/>
            <a:r>
              <a:rPr lang="en-US" altLang="zh-CN" sz="3600" b="0" dirty="0"/>
              <a:t>An Example of Optimal Binary Search Tree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162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8197" r="-6006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08197" r="-6006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08197" r="-60069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2" name="Text Box 5"/>
          <p:cNvSpPr txBox="1">
            <a:spLocks/>
          </p:cNvSpPr>
          <p:nvPr/>
        </p:nvSpPr>
        <p:spPr bwMode="auto">
          <a:xfrm>
            <a:off x="245233" y="2081883"/>
            <a:ext cx="427431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Step 2</a:t>
            </a:r>
            <a:r>
              <a:rPr lang="zh-CN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 </a:t>
            </a:r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Computing 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i+1], w[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i+1]</a:t>
            </a:r>
            <a:endParaRPr lang="zh-CN" altLang="zh-CN" sz="2200" i="1" dirty="0">
              <a:solidFill>
                <a:srgbClr val="FF26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84978" y="2764195"/>
                <a:ext cx="4603046" cy="1510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])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0.05+0.40+0.45=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0.90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0.45+0.05+0.45=0.95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78" y="2764195"/>
                <a:ext cx="4603046" cy="15100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/>
              <p:cNvSpPr txBox="1"/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>
                          <a:latin typeface="Cambria Math" panose="02040503050406030204" pitchFamily="18" charset="0"/>
                        </a:rPr>
                        <m:t>𝑗</m:t>
                      </m:r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 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=0.30+0.10+0.05=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0.45</m:t>
                      </m:r>
                    </m:oMath>
                  </m:oMathPara>
                </a14:m>
                <a:endParaRPr lang="en-US" altLang="zh-CN" sz="16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9" name="文本框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5039640" y="4295339"/>
            <a:ext cx="3556797" cy="2085989"/>
            <a:chOff x="5039640" y="4295339"/>
            <a:chExt cx="3556797" cy="2085989"/>
          </a:xfrm>
        </p:grpSpPr>
        <p:grpSp>
          <p:nvGrpSpPr>
            <p:cNvPr id="231" name="组合 230"/>
            <p:cNvGrpSpPr/>
            <p:nvPr/>
          </p:nvGrpSpPr>
          <p:grpSpPr>
            <a:xfrm>
              <a:off x="5039640" y="4295339"/>
              <a:ext cx="3556797" cy="2085989"/>
              <a:chOff x="3402457" y="1284269"/>
              <a:chExt cx="3556797" cy="2085989"/>
            </a:xfrm>
          </p:grpSpPr>
          <p:sp>
            <p:nvSpPr>
              <p:cNvPr id="232" name="文本框 231"/>
              <p:cNvSpPr txBox="1"/>
              <p:nvPr/>
            </p:nvSpPr>
            <p:spPr>
              <a:xfrm>
                <a:off x="5194800" y="152121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矩形 232"/>
              <p:cNvSpPr/>
              <p:nvPr/>
            </p:nvSpPr>
            <p:spPr>
              <a:xfrm rot="2700000">
                <a:off x="4890975" y="1737466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矩形 233"/>
              <p:cNvSpPr/>
              <p:nvPr/>
            </p:nvSpPr>
            <p:spPr>
              <a:xfrm rot="2700000">
                <a:off x="4636417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矩形 234"/>
              <p:cNvSpPr/>
              <p:nvPr/>
            </p:nvSpPr>
            <p:spPr>
              <a:xfrm rot="2700000">
                <a:off x="5145533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矩形 235"/>
              <p:cNvSpPr/>
              <p:nvPr/>
            </p:nvSpPr>
            <p:spPr>
              <a:xfrm rot="2700000">
                <a:off x="4890975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矩形 236"/>
              <p:cNvSpPr/>
              <p:nvPr/>
            </p:nvSpPr>
            <p:spPr>
              <a:xfrm rot="2700000">
                <a:off x="4381858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矩形 237"/>
              <p:cNvSpPr/>
              <p:nvPr/>
            </p:nvSpPr>
            <p:spPr>
              <a:xfrm rot="2700000">
                <a:off x="412730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矩形 238"/>
              <p:cNvSpPr/>
              <p:nvPr/>
            </p:nvSpPr>
            <p:spPr>
              <a:xfrm rot="2700000">
                <a:off x="4636417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矩形 239"/>
              <p:cNvSpPr/>
              <p:nvPr/>
            </p:nvSpPr>
            <p:spPr>
              <a:xfrm rot="2700000">
                <a:off x="4381858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矩形 240"/>
              <p:cNvSpPr/>
              <p:nvPr/>
            </p:nvSpPr>
            <p:spPr>
              <a:xfrm rot="2700000">
                <a:off x="5400092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矩形 241"/>
              <p:cNvSpPr/>
              <p:nvPr/>
            </p:nvSpPr>
            <p:spPr>
              <a:xfrm rot="2700000">
                <a:off x="5145533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矩形 242"/>
              <p:cNvSpPr/>
              <p:nvPr/>
            </p:nvSpPr>
            <p:spPr>
              <a:xfrm rot="2700000">
                <a:off x="565465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矩形 243"/>
              <p:cNvSpPr/>
              <p:nvPr/>
            </p:nvSpPr>
            <p:spPr>
              <a:xfrm rot="2700000">
                <a:off x="5400092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矩形 244"/>
              <p:cNvSpPr/>
              <p:nvPr/>
            </p:nvSpPr>
            <p:spPr>
              <a:xfrm rot="2700000">
                <a:off x="4890975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矩形 245"/>
              <p:cNvSpPr/>
              <p:nvPr/>
            </p:nvSpPr>
            <p:spPr>
              <a:xfrm rot="2700000">
                <a:off x="463641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矩形 246"/>
              <p:cNvSpPr/>
              <p:nvPr/>
            </p:nvSpPr>
            <p:spPr>
              <a:xfrm rot="2700000">
                <a:off x="514553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矩形 247"/>
              <p:cNvSpPr/>
              <p:nvPr/>
            </p:nvSpPr>
            <p:spPr>
              <a:xfrm rot="2700000">
                <a:off x="5909209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矩形 248"/>
              <p:cNvSpPr/>
              <p:nvPr/>
            </p:nvSpPr>
            <p:spPr>
              <a:xfrm rot="2700000">
                <a:off x="565465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矩形 249"/>
              <p:cNvSpPr/>
              <p:nvPr/>
            </p:nvSpPr>
            <p:spPr>
              <a:xfrm rot="2700000">
                <a:off x="616376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矩形 250"/>
              <p:cNvSpPr/>
              <p:nvPr/>
            </p:nvSpPr>
            <p:spPr>
              <a:xfrm rot="2700000">
                <a:off x="3872741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矩形 251"/>
              <p:cNvSpPr/>
              <p:nvPr/>
            </p:nvSpPr>
            <p:spPr>
              <a:xfrm rot="2700000">
                <a:off x="361818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矩形 252"/>
              <p:cNvSpPr/>
              <p:nvPr/>
            </p:nvSpPr>
            <p:spPr>
              <a:xfrm rot="2700000">
                <a:off x="412730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文本框 253"/>
              <p:cNvSpPr txBox="1"/>
              <p:nvPr/>
            </p:nvSpPr>
            <p:spPr>
              <a:xfrm>
                <a:off x="4931994" y="128426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zh-CN" alt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文本框 254"/>
              <p:cNvSpPr txBox="1"/>
              <p:nvPr/>
            </p:nvSpPr>
            <p:spPr>
              <a:xfrm>
                <a:off x="4685683" y="153101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文本框 255"/>
              <p:cNvSpPr txBox="1"/>
              <p:nvPr/>
            </p:nvSpPr>
            <p:spPr>
              <a:xfrm>
                <a:off x="4427954" y="178557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文本框 256"/>
              <p:cNvSpPr txBox="1"/>
              <p:nvPr/>
            </p:nvSpPr>
            <p:spPr>
              <a:xfrm>
                <a:off x="4181802" y="202444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文本框 257"/>
              <p:cNvSpPr txBox="1"/>
              <p:nvPr/>
            </p:nvSpPr>
            <p:spPr>
              <a:xfrm>
                <a:off x="3918740" y="2301446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文本框 258"/>
              <p:cNvSpPr txBox="1"/>
              <p:nvPr/>
            </p:nvSpPr>
            <p:spPr>
              <a:xfrm>
                <a:off x="3656267" y="254264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文本框 259"/>
              <p:cNvSpPr txBox="1"/>
              <p:nvPr/>
            </p:nvSpPr>
            <p:spPr>
              <a:xfrm>
                <a:off x="3402457" y="280304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文本框 260"/>
              <p:cNvSpPr txBox="1"/>
              <p:nvPr/>
            </p:nvSpPr>
            <p:spPr>
              <a:xfrm>
                <a:off x="5456264" y="178689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文本框 261"/>
              <p:cNvSpPr txBox="1"/>
              <p:nvPr/>
            </p:nvSpPr>
            <p:spPr>
              <a:xfrm>
                <a:off x="5710821" y="203032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文本框 262"/>
              <p:cNvSpPr txBox="1"/>
              <p:nvPr/>
            </p:nvSpPr>
            <p:spPr>
              <a:xfrm>
                <a:off x="5956894" y="229245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文本框 263"/>
              <p:cNvSpPr txBox="1"/>
              <p:nvPr/>
            </p:nvSpPr>
            <p:spPr>
              <a:xfrm>
                <a:off x="6211452" y="25391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文本框 264"/>
              <p:cNvSpPr txBox="1"/>
              <p:nvPr/>
            </p:nvSpPr>
            <p:spPr>
              <a:xfrm>
                <a:off x="6463954" y="279719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文本框 275"/>
              <p:cNvSpPr txBox="1"/>
              <p:nvPr/>
            </p:nvSpPr>
            <p:spPr>
              <a:xfrm>
                <a:off x="3825742" y="27716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文本框 280"/>
              <p:cNvSpPr txBox="1"/>
              <p:nvPr/>
            </p:nvSpPr>
            <p:spPr>
              <a:xfrm>
                <a:off x="6097842" y="302962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文本框 281"/>
              <p:cNvSpPr txBox="1"/>
              <p:nvPr/>
            </p:nvSpPr>
            <p:spPr>
              <a:xfrm>
                <a:off x="557630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文本框 282"/>
              <p:cNvSpPr txBox="1"/>
              <p:nvPr/>
            </p:nvSpPr>
            <p:spPr>
              <a:xfrm>
                <a:off x="509667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文本框 283"/>
              <p:cNvSpPr txBox="1"/>
              <p:nvPr/>
            </p:nvSpPr>
            <p:spPr>
              <a:xfrm>
                <a:off x="4593211" y="303265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5" name="文本框 284"/>
              <p:cNvSpPr txBox="1"/>
              <p:nvPr/>
            </p:nvSpPr>
            <p:spPr>
              <a:xfrm>
                <a:off x="4074807" y="303497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文本框 285"/>
              <p:cNvSpPr txBox="1"/>
              <p:nvPr/>
            </p:nvSpPr>
            <p:spPr>
              <a:xfrm>
                <a:off x="3565010" y="305760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文本框 286"/>
              <p:cNvSpPr txBox="1"/>
              <p:nvPr/>
            </p:nvSpPr>
            <p:spPr>
              <a:xfrm>
                <a:off x="3946399" y="176988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文本框 287"/>
              <p:cNvSpPr txBox="1"/>
              <p:nvPr/>
            </p:nvSpPr>
            <p:spPr>
              <a:xfrm>
                <a:off x="5972288" y="1808013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6" name="文本框 95"/>
            <p:cNvSpPr txBox="1"/>
            <p:nvPr/>
          </p:nvSpPr>
          <p:spPr>
            <a:xfrm>
              <a:off x="5956333" y="578916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6477062" y="580826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6995466" y="578275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7507036" y="5791486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5700980" y="554662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0.45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92010" y="4292702"/>
            <a:ext cx="3556797" cy="2085989"/>
            <a:chOff x="592010" y="4292702"/>
            <a:chExt cx="3556797" cy="2085989"/>
          </a:xfrm>
        </p:grpSpPr>
        <p:grpSp>
          <p:nvGrpSpPr>
            <p:cNvPr id="173" name="组合 172"/>
            <p:cNvGrpSpPr/>
            <p:nvPr/>
          </p:nvGrpSpPr>
          <p:grpSpPr>
            <a:xfrm>
              <a:off x="592010" y="4292702"/>
              <a:ext cx="3556797" cy="2085989"/>
              <a:chOff x="3402457" y="1284269"/>
              <a:chExt cx="3556797" cy="2085989"/>
            </a:xfrm>
          </p:grpSpPr>
          <p:sp>
            <p:nvSpPr>
              <p:cNvPr id="174" name="文本框 173"/>
              <p:cNvSpPr txBox="1"/>
              <p:nvPr/>
            </p:nvSpPr>
            <p:spPr>
              <a:xfrm>
                <a:off x="5194800" y="152121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矩形 174"/>
              <p:cNvSpPr/>
              <p:nvPr/>
            </p:nvSpPr>
            <p:spPr>
              <a:xfrm rot="2700000">
                <a:off x="4890975" y="1737466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矩形 175"/>
              <p:cNvSpPr/>
              <p:nvPr/>
            </p:nvSpPr>
            <p:spPr>
              <a:xfrm rot="2700000">
                <a:off x="4636417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矩形 176"/>
              <p:cNvSpPr/>
              <p:nvPr/>
            </p:nvSpPr>
            <p:spPr>
              <a:xfrm rot="2700000">
                <a:off x="5145533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矩形 177"/>
              <p:cNvSpPr/>
              <p:nvPr/>
            </p:nvSpPr>
            <p:spPr>
              <a:xfrm rot="2700000">
                <a:off x="4890975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矩形 178"/>
              <p:cNvSpPr/>
              <p:nvPr/>
            </p:nvSpPr>
            <p:spPr>
              <a:xfrm rot="2700000">
                <a:off x="4381858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矩形 179"/>
              <p:cNvSpPr/>
              <p:nvPr/>
            </p:nvSpPr>
            <p:spPr>
              <a:xfrm rot="2700000">
                <a:off x="412730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矩形 180"/>
              <p:cNvSpPr/>
              <p:nvPr/>
            </p:nvSpPr>
            <p:spPr>
              <a:xfrm rot="2700000">
                <a:off x="4636417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矩形 181"/>
              <p:cNvSpPr/>
              <p:nvPr/>
            </p:nvSpPr>
            <p:spPr>
              <a:xfrm rot="2700000">
                <a:off x="4381858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矩形 182"/>
              <p:cNvSpPr/>
              <p:nvPr/>
            </p:nvSpPr>
            <p:spPr>
              <a:xfrm rot="2700000">
                <a:off x="5400092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矩形 183"/>
              <p:cNvSpPr/>
              <p:nvPr/>
            </p:nvSpPr>
            <p:spPr>
              <a:xfrm rot="2700000">
                <a:off x="5145533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矩形 184"/>
              <p:cNvSpPr/>
              <p:nvPr/>
            </p:nvSpPr>
            <p:spPr>
              <a:xfrm rot="2700000">
                <a:off x="565465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矩形 185"/>
              <p:cNvSpPr/>
              <p:nvPr/>
            </p:nvSpPr>
            <p:spPr>
              <a:xfrm rot="2700000">
                <a:off x="5400092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矩形 186"/>
              <p:cNvSpPr/>
              <p:nvPr/>
            </p:nvSpPr>
            <p:spPr>
              <a:xfrm rot="2700000">
                <a:off x="4890975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矩形 187"/>
              <p:cNvSpPr/>
              <p:nvPr/>
            </p:nvSpPr>
            <p:spPr>
              <a:xfrm rot="2700000">
                <a:off x="463641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矩形 188"/>
              <p:cNvSpPr/>
              <p:nvPr/>
            </p:nvSpPr>
            <p:spPr>
              <a:xfrm rot="2700000">
                <a:off x="514553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矩形 189"/>
              <p:cNvSpPr/>
              <p:nvPr/>
            </p:nvSpPr>
            <p:spPr>
              <a:xfrm rot="2700000">
                <a:off x="5909209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矩形 190"/>
              <p:cNvSpPr/>
              <p:nvPr/>
            </p:nvSpPr>
            <p:spPr>
              <a:xfrm rot="2700000">
                <a:off x="565465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矩形 191"/>
              <p:cNvSpPr/>
              <p:nvPr/>
            </p:nvSpPr>
            <p:spPr>
              <a:xfrm rot="2700000">
                <a:off x="616376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矩形 192"/>
              <p:cNvSpPr/>
              <p:nvPr/>
            </p:nvSpPr>
            <p:spPr>
              <a:xfrm rot="2700000">
                <a:off x="3872741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矩形 193"/>
              <p:cNvSpPr/>
              <p:nvPr/>
            </p:nvSpPr>
            <p:spPr>
              <a:xfrm rot="2700000">
                <a:off x="361818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矩形 194"/>
              <p:cNvSpPr/>
              <p:nvPr/>
            </p:nvSpPr>
            <p:spPr>
              <a:xfrm rot="2700000">
                <a:off x="412730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文本框 195"/>
              <p:cNvSpPr txBox="1"/>
              <p:nvPr/>
            </p:nvSpPr>
            <p:spPr>
              <a:xfrm>
                <a:off x="4931994" y="128426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endParaRPr lang="zh-CN" alt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文本框 196"/>
              <p:cNvSpPr txBox="1"/>
              <p:nvPr/>
            </p:nvSpPr>
            <p:spPr>
              <a:xfrm>
                <a:off x="4685683" y="153101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文本框 197"/>
              <p:cNvSpPr txBox="1"/>
              <p:nvPr/>
            </p:nvSpPr>
            <p:spPr>
              <a:xfrm>
                <a:off x="4427954" y="178557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文本框 198"/>
              <p:cNvSpPr txBox="1"/>
              <p:nvPr/>
            </p:nvSpPr>
            <p:spPr>
              <a:xfrm>
                <a:off x="4181802" y="202444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3918740" y="2301446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3656267" y="254264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3402457" y="280304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5456264" y="178689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5710821" y="203032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文本框 204"/>
              <p:cNvSpPr txBox="1"/>
              <p:nvPr/>
            </p:nvSpPr>
            <p:spPr>
              <a:xfrm>
                <a:off x="5956894" y="229245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文本框 205"/>
              <p:cNvSpPr txBox="1"/>
              <p:nvPr/>
            </p:nvSpPr>
            <p:spPr>
              <a:xfrm>
                <a:off x="6211452" y="25391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文本框 206"/>
              <p:cNvSpPr txBox="1"/>
              <p:nvPr/>
            </p:nvSpPr>
            <p:spPr>
              <a:xfrm>
                <a:off x="6463954" y="279719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文本框 217"/>
              <p:cNvSpPr txBox="1"/>
              <p:nvPr/>
            </p:nvSpPr>
            <p:spPr>
              <a:xfrm>
                <a:off x="3825742" y="27716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文本框 222"/>
              <p:cNvSpPr txBox="1"/>
              <p:nvPr/>
            </p:nvSpPr>
            <p:spPr>
              <a:xfrm>
                <a:off x="6097842" y="302962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文本框 223"/>
              <p:cNvSpPr txBox="1"/>
              <p:nvPr/>
            </p:nvSpPr>
            <p:spPr>
              <a:xfrm>
                <a:off x="557630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文本框 224"/>
              <p:cNvSpPr txBox="1"/>
              <p:nvPr/>
            </p:nvSpPr>
            <p:spPr>
              <a:xfrm>
                <a:off x="509667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文本框 225"/>
              <p:cNvSpPr txBox="1"/>
              <p:nvPr/>
            </p:nvSpPr>
            <p:spPr>
              <a:xfrm>
                <a:off x="4593211" y="303265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文本框 226"/>
              <p:cNvSpPr txBox="1"/>
              <p:nvPr/>
            </p:nvSpPr>
            <p:spPr>
              <a:xfrm>
                <a:off x="4074807" y="303497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文本框 227"/>
              <p:cNvSpPr txBox="1"/>
              <p:nvPr/>
            </p:nvSpPr>
            <p:spPr>
              <a:xfrm>
                <a:off x="3565010" y="305760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文本框 228"/>
              <p:cNvSpPr txBox="1"/>
              <p:nvPr/>
            </p:nvSpPr>
            <p:spPr>
              <a:xfrm>
                <a:off x="3946399" y="176988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文本框 229"/>
              <p:cNvSpPr txBox="1"/>
              <p:nvPr/>
            </p:nvSpPr>
            <p:spPr>
              <a:xfrm>
                <a:off x="5972288" y="1808013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7" name="文本框 96"/>
            <p:cNvSpPr txBox="1"/>
            <p:nvPr/>
          </p:nvSpPr>
          <p:spPr>
            <a:xfrm>
              <a:off x="1517780" y="5788850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2029432" y="580563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2547836" y="578012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3059406" y="5788849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1253350" y="554398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0.90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127035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199" y="122238"/>
            <a:ext cx="8350819" cy="714375"/>
          </a:xfrm>
        </p:spPr>
        <p:txBody>
          <a:bodyPr/>
          <a:lstStyle/>
          <a:p>
            <a:pPr eaLnBrk="1" hangingPunct="1"/>
            <a:r>
              <a:rPr lang="en-US" altLang="zh-CN" sz="3600" b="0" dirty="0"/>
              <a:t>An Example of Optimal Binary Search Tree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8197" r="-6006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08197" r="-6006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08197" r="-60069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2" name="Text Box 5"/>
          <p:cNvSpPr txBox="1">
            <a:spLocks/>
          </p:cNvSpPr>
          <p:nvPr/>
        </p:nvSpPr>
        <p:spPr bwMode="auto">
          <a:xfrm>
            <a:off x="245233" y="2081883"/>
            <a:ext cx="427431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Step 2</a:t>
            </a:r>
            <a:r>
              <a:rPr lang="zh-CN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 </a:t>
            </a:r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Computing 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i+1], w[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i+1]</a:t>
            </a:r>
            <a:endParaRPr lang="zh-CN" altLang="zh-CN" sz="2200" i="1" dirty="0">
              <a:solidFill>
                <a:srgbClr val="FF26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84978" y="2764195"/>
                <a:ext cx="4603046" cy="1510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])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0.10+0.25+0.35=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0.70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0.40+0.05+0.35=0.80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78" y="2764195"/>
                <a:ext cx="4603046" cy="15100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/>
              <p:cNvSpPr txBox="1"/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>
                          <a:latin typeface="Cambria Math" panose="02040503050406030204" pitchFamily="18" charset="0"/>
                        </a:rPr>
                        <m:t>𝑗</m:t>
                      </m:r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 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=0.25+0.05+0.05=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0.35</m:t>
                      </m:r>
                    </m:oMath>
                  </m:oMathPara>
                </a14:m>
                <a:endParaRPr lang="en-US" altLang="zh-CN" sz="16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9" name="文本框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5039640" y="4295339"/>
            <a:ext cx="3556797" cy="2085989"/>
            <a:chOff x="5039640" y="4295339"/>
            <a:chExt cx="3556797" cy="2085989"/>
          </a:xfrm>
        </p:grpSpPr>
        <p:grpSp>
          <p:nvGrpSpPr>
            <p:cNvPr id="231" name="组合 230"/>
            <p:cNvGrpSpPr/>
            <p:nvPr/>
          </p:nvGrpSpPr>
          <p:grpSpPr>
            <a:xfrm>
              <a:off x="5039640" y="4295339"/>
              <a:ext cx="3556797" cy="2085989"/>
              <a:chOff x="3402457" y="1284269"/>
              <a:chExt cx="3556797" cy="2085989"/>
            </a:xfrm>
          </p:grpSpPr>
          <p:sp>
            <p:nvSpPr>
              <p:cNvPr id="232" name="文本框 231"/>
              <p:cNvSpPr txBox="1"/>
              <p:nvPr/>
            </p:nvSpPr>
            <p:spPr>
              <a:xfrm>
                <a:off x="5194800" y="152121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矩形 232"/>
              <p:cNvSpPr/>
              <p:nvPr/>
            </p:nvSpPr>
            <p:spPr>
              <a:xfrm rot="2700000">
                <a:off x="4890975" y="1737466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矩形 233"/>
              <p:cNvSpPr/>
              <p:nvPr/>
            </p:nvSpPr>
            <p:spPr>
              <a:xfrm rot="2700000">
                <a:off x="4636417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矩形 234"/>
              <p:cNvSpPr/>
              <p:nvPr/>
            </p:nvSpPr>
            <p:spPr>
              <a:xfrm rot="2700000">
                <a:off x="5145533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矩形 235"/>
              <p:cNvSpPr/>
              <p:nvPr/>
            </p:nvSpPr>
            <p:spPr>
              <a:xfrm rot="2700000">
                <a:off x="4890975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矩形 236"/>
              <p:cNvSpPr/>
              <p:nvPr/>
            </p:nvSpPr>
            <p:spPr>
              <a:xfrm rot="2700000">
                <a:off x="4381858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矩形 237"/>
              <p:cNvSpPr/>
              <p:nvPr/>
            </p:nvSpPr>
            <p:spPr>
              <a:xfrm rot="2700000">
                <a:off x="412730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矩形 238"/>
              <p:cNvSpPr/>
              <p:nvPr/>
            </p:nvSpPr>
            <p:spPr>
              <a:xfrm rot="2700000">
                <a:off x="4636417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矩形 239"/>
              <p:cNvSpPr/>
              <p:nvPr/>
            </p:nvSpPr>
            <p:spPr>
              <a:xfrm rot="2700000">
                <a:off x="4381858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矩形 240"/>
              <p:cNvSpPr/>
              <p:nvPr/>
            </p:nvSpPr>
            <p:spPr>
              <a:xfrm rot="2700000">
                <a:off x="5400092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矩形 241"/>
              <p:cNvSpPr/>
              <p:nvPr/>
            </p:nvSpPr>
            <p:spPr>
              <a:xfrm rot="2700000">
                <a:off x="5145533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矩形 242"/>
              <p:cNvSpPr/>
              <p:nvPr/>
            </p:nvSpPr>
            <p:spPr>
              <a:xfrm rot="2700000">
                <a:off x="565465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矩形 243"/>
              <p:cNvSpPr/>
              <p:nvPr/>
            </p:nvSpPr>
            <p:spPr>
              <a:xfrm rot="2700000">
                <a:off x="5400092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矩形 244"/>
              <p:cNvSpPr/>
              <p:nvPr/>
            </p:nvSpPr>
            <p:spPr>
              <a:xfrm rot="2700000">
                <a:off x="4890975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矩形 245"/>
              <p:cNvSpPr/>
              <p:nvPr/>
            </p:nvSpPr>
            <p:spPr>
              <a:xfrm rot="2700000">
                <a:off x="463641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矩形 246"/>
              <p:cNvSpPr/>
              <p:nvPr/>
            </p:nvSpPr>
            <p:spPr>
              <a:xfrm rot="2700000">
                <a:off x="514553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矩形 247"/>
              <p:cNvSpPr/>
              <p:nvPr/>
            </p:nvSpPr>
            <p:spPr>
              <a:xfrm rot="2700000">
                <a:off x="5909209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矩形 248"/>
              <p:cNvSpPr/>
              <p:nvPr/>
            </p:nvSpPr>
            <p:spPr>
              <a:xfrm rot="2700000">
                <a:off x="565465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矩形 249"/>
              <p:cNvSpPr/>
              <p:nvPr/>
            </p:nvSpPr>
            <p:spPr>
              <a:xfrm rot="2700000">
                <a:off x="616376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矩形 250"/>
              <p:cNvSpPr/>
              <p:nvPr/>
            </p:nvSpPr>
            <p:spPr>
              <a:xfrm rot="2700000">
                <a:off x="3872741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矩形 251"/>
              <p:cNvSpPr/>
              <p:nvPr/>
            </p:nvSpPr>
            <p:spPr>
              <a:xfrm rot="2700000">
                <a:off x="361818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矩形 252"/>
              <p:cNvSpPr/>
              <p:nvPr/>
            </p:nvSpPr>
            <p:spPr>
              <a:xfrm rot="2700000">
                <a:off x="412730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文本框 253"/>
              <p:cNvSpPr txBox="1"/>
              <p:nvPr/>
            </p:nvSpPr>
            <p:spPr>
              <a:xfrm>
                <a:off x="4931994" y="128426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zh-CN" alt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文本框 254"/>
              <p:cNvSpPr txBox="1"/>
              <p:nvPr/>
            </p:nvSpPr>
            <p:spPr>
              <a:xfrm>
                <a:off x="4685683" y="153101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文本框 255"/>
              <p:cNvSpPr txBox="1"/>
              <p:nvPr/>
            </p:nvSpPr>
            <p:spPr>
              <a:xfrm>
                <a:off x="4427954" y="178557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文本框 256"/>
              <p:cNvSpPr txBox="1"/>
              <p:nvPr/>
            </p:nvSpPr>
            <p:spPr>
              <a:xfrm>
                <a:off x="4181802" y="202444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文本框 257"/>
              <p:cNvSpPr txBox="1"/>
              <p:nvPr/>
            </p:nvSpPr>
            <p:spPr>
              <a:xfrm>
                <a:off x="3918740" y="2301446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文本框 258"/>
              <p:cNvSpPr txBox="1"/>
              <p:nvPr/>
            </p:nvSpPr>
            <p:spPr>
              <a:xfrm>
                <a:off x="3656267" y="254264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文本框 259"/>
              <p:cNvSpPr txBox="1"/>
              <p:nvPr/>
            </p:nvSpPr>
            <p:spPr>
              <a:xfrm>
                <a:off x="3402457" y="280304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文本框 260"/>
              <p:cNvSpPr txBox="1"/>
              <p:nvPr/>
            </p:nvSpPr>
            <p:spPr>
              <a:xfrm>
                <a:off x="5456264" y="178689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文本框 261"/>
              <p:cNvSpPr txBox="1"/>
              <p:nvPr/>
            </p:nvSpPr>
            <p:spPr>
              <a:xfrm>
                <a:off x="5710821" y="203032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文本框 262"/>
              <p:cNvSpPr txBox="1"/>
              <p:nvPr/>
            </p:nvSpPr>
            <p:spPr>
              <a:xfrm>
                <a:off x="5956894" y="229245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文本框 263"/>
              <p:cNvSpPr txBox="1"/>
              <p:nvPr/>
            </p:nvSpPr>
            <p:spPr>
              <a:xfrm>
                <a:off x="6211452" y="25391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文本框 264"/>
              <p:cNvSpPr txBox="1"/>
              <p:nvPr/>
            </p:nvSpPr>
            <p:spPr>
              <a:xfrm>
                <a:off x="6463954" y="279719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文本框 275"/>
              <p:cNvSpPr txBox="1"/>
              <p:nvPr/>
            </p:nvSpPr>
            <p:spPr>
              <a:xfrm>
                <a:off x="3825742" y="27716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文本框 280"/>
              <p:cNvSpPr txBox="1"/>
              <p:nvPr/>
            </p:nvSpPr>
            <p:spPr>
              <a:xfrm>
                <a:off x="6097842" y="302962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文本框 281"/>
              <p:cNvSpPr txBox="1"/>
              <p:nvPr/>
            </p:nvSpPr>
            <p:spPr>
              <a:xfrm>
                <a:off x="557630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文本框 282"/>
              <p:cNvSpPr txBox="1"/>
              <p:nvPr/>
            </p:nvSpPr>
            <p:spPr>
              <a:xfrm>
                <a:off x="509667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文本框 283"/>
              <p:cNvSpPr txBox="1"/>
              <p:nvPr/>
            </p:nvSpPr>
            <p:spPr>
              <a:xfrm>
                <a:off x="4593211" y="303265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5" name="文本框 284"/>
              <p:cNvSpPr txBox="1"/>
              <p:nvPr/>
            </p:nvSpPr>
            <p:spPr>
              <a:xfrm>
                <a:off x="4074807" y="303497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文本框 285"/>
              <p:cNvSpPr txBox="1"/>
              <p:nvPr/>
            </p:nvSpPr>
            <p:spPr>
              <a:xfrm>
                <a:off x="3565010" y="305760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文本框 286"/>
              <p:cNvSpPr txBox="1"/>
              <p:nvPr/>
            </p:nvSpPr>
            <p:spPr>
              <a:xfrm>
                <a:off x="3946399" y="176988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文本框 287"/>
              <p:cNvSpPr txBox="1"/>
              <p:nvPr/>
            </p:nvSpPr>
            <p:spPr>
              <a:xfrm>
                <a:off x="5972288" y="1808013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6" name="文本框 95"/>
            <p:cNvSpPr txBox="1"/>
            <p:nvPr/>
          </p:nvSpPr>
          <p:spPr>
            <a:xfrm>
              <a:off x="5956333" y="578916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6477062" y="580826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6995466" y="578275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7507036" y="5791486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5700980" y="554662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6210097" y="554662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0.35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92010" y="4292702"/>
            <a:ext cx="3556797" cy="2085989"/>
            <a:chOff x="592010" y="4292702"/>
            <a:chExt cx="3556797" cy="2085989"/>
          </a:xfrm>
        </p:grpSpPr>
        <p:grpSp>
          <p:nvGrpSpPr>
            <p:cNvPr id="173" name="组合 172"/>
            <p:cNvGrpSpPr/>
            <p:nvPr/>
          </p:nvGrpSpPr>
          <p:grpSpPr>
            <a:xfrm>
              <a:off x="592010" y="4292702"/>
              <a:ext cx="3556797" cy="2085989"/>
              <a:chOff x="3402457" y="1284269"/>
              <a:chExt cx="3556797" cy="2085989"/>
            </a:xfrm>
          </p:grpSpPr>
          <p:sp>
            <p:nvSpPr>
              <p:cNvPr id="174" name="文本框 173"/>
              <p:cNvSpPr txBox="1"/>
              <p:nvPr/>
            </p:nvSpPr>
            <p:spPr>
              <a:xfrm>
                <a:off x="5194800" y="152121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矩形 174"/>
              <p:cNvSpPr/>
              <p:nvPr/>
            </p:nvSpPr>
            <p:spPr>
              <a:xfrm rot="2700000">
                <a:off x="4890975" y="1737466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矩形 175"/>
              <p:cNvSpPr/>
              <p:nvPr/>
            </p:nvSpPr>
            <p:spPr>
              <a:xfrm rot="2700000">
                <a:off x="4636417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矩形 176"/>
              <p:cNvSpPr/>
              <p:nvPr/>
            </p:nvSpPr>
            <p:spPr>
              <a:xfrm rot="2700000">
                <a:off x="5145533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矩形 177"/>
              <p:cNvSpPr/>
              <p:nvPr/>
            </p:nvSpPr>
            <p:spPr>
              <a:xfrm rot="2700000">
                <a:off x="4890975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矩形 178"/>
              <p:cNvSpPr/>
              <p:nvPr/>
            </p:nvSpPr>
            <p:spPr>
              <a:xfrm rot="2700000">
                <a:off x="4381858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矩形 179"/>
              <p:cNvSpPr/>
              <p:nvPr/>
            </p:nvSpPr>
            <p:spPr>
              <a:xfrm rot="2700000">
                <a:off x="412730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矩形 180"/>
              <p:cNvSpPr/>
              <p:nvPr/>
            </p:nvSpPr>
            <p:spPr>
              <a:xfrm rot="2700000">
                <a:off x="4636417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矩形 181"/>
              <p:cNvSpPr/>
              <p:nvPr/>
            </p:nvSpPr>
            <p:spPr>
              <a:xfrm rot="2700000">
                <a:off x="4381858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矩形 182"/>
              <p:cNvSpPr/>
              <p:nvPr/>
            </p:nvSpPr>
            <p:spPr>
              <a:xfrm rot="2700000">
                <a:off x="5400092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矩形 183"/>
              <p:cNvSpPr/>
              <p:nvPr/>
            </p:nvSpPr>
            <p:spPr>
              <a:xfrm rot="2700000">
                <a:off x="5145533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矩形 184"/>
              <p:cNvSpPr/>
              <p:nvPr/>
            </p:nvSpPr>
            <p:spPr>
              <a:xfrm rot="2700000">
                <a:off x="565465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矩形 185"/>
              <p:cNvSpPr/>
              <p:nvPr/>
            </p:nvSpPr>
            <p:spPr>
              <a:xfrm rot="2700000">
                <a:off x="5400092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矩形 186"/>
              <p:cNvSpPr/>
              <p:nvPr/>
            </p:nvSpPr>
            <p:spPr>
              <a:xfrm rot="2700000">
                <a:off x="4890975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矩形 187"/>
              <p:cNvSpPr/>
              <p:nvPr/>
            </p:nvSpPr>
            <p:spPr>
              <a:xfrm rot="2700000">
                <a:off x="463641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矩形 188"/>
              <p:cNvSpPr/>
              <p:nvPr/>
            </p:nvSpPr>
            <p:spPr>
              <a:xfrm rot="2700000">
                <a:off x="514553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矩形 189"/>
              <p:cNvSpPr/>
              <p:nvPr/>
            </p:nvSpPr>
            <p:spPr>
              <a:xfrm rot="2700000">
                <a:off x="5909209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矩形 190"/>
              <p:cNvSpPr/>
              <p:nvPr/>
            </p:nvSpPr>
            <p:spPr>
              <a:xfrm rot="2700000">
                <a:off x="565465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矩形 191"/>
              <p:cNvSpPr/>
              <p:nvPr/>
            </p:nvSpPr>
            <p:spPr>
              <a:xfrm rot="2700000">
                <a:off x="616376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矩形 192"/>
              <p:cNvSpPr/>
              <p:nvPr/>
            </p:nvSpPr>
            <p:spPr>
              <a:xfrm rot="2700000">
                <a:off x="3872741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矩形 193"/>
              <p:cNvSpPr/>
              <p:nvPr/>
            </p:nvSpPr>
            <p:spPr>
              <a:xfrm rot="2700000">
                <a:off x="361818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矩形 194"/>
              <p:cNvSpPr/>
              <p:nvPr/>
            </p:nvSpPr>
            <p:spPr>
              <a:xfrm rot="2700000">
                <a:off x="412730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文本框 195"/>
              <p:cNvSpPr txBox="1"/>
              <p:nvPr/>
            </p:nvSpPr>
            <p:spPr>
              <a:xfrm>
                <a:off x="4931994" y="128426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endParaRPr lang="zh-CN" alt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文本框 196"/>
              <p:cNvSpPr txBox="1"/>
              <p:nvPr/>
            </p:nvSpPr>
            <p:spPr>
              <a:xfrm>
                <a:off x="4685683" y="153101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文本框 197"/>
              <p:cNvSpPr txBox="1"/>
              <p:nvPr/>
            </p:nvSpPr>
            <p:spPr>
              <a:xfrm>
                <a:off x="4427954" y="178557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文本框 198"/>
              <p:cNvSpPr txBox="1"/>
              <p:nvPr/>
            </p:nvSpPr>
            <p:spPr>
              <a:xfrm>
                <a:off x="4181802" y="202444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3918740" y="2301446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3656267" y="254264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3402457" y="280304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5456264" y="178689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5710821" y="203032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文本框 204"/>
              <p:cNvSpPr txBox="1"/>
              <p:nvPr/>
            </p:nvSpPr>
            <p:spPr>
              <a:xfrm>
                <a:off x="5956894" y="229245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文本框 205"/>
              <p:cNvSpPr txBox="1"/>
              <p:nvPr/>
            </p:nvSpPr>
            <p:spPr>
              <a:xfrm>
                <a:off x="6211452" y="25391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文本框 206"/>
              <p:cNvSpPr txBox="1"/>
              <p:nvPr/>
            </p:nvSpPr>
            <p:spPr>
              <a:xfrm>
                <a:off x="6463954" y="279719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文本框 217"/>
              <p:cNvSpPr txBox="1"/>
              <p:nvPr/>
            </p:nvSpPr>
            <p:spPr>
              <a:xfrm>
                <a:off x="3825742" y="27716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文本框 222"/>
              <p:cNvSpPr txBox="1"/>
              <p:nvPr/>
            </p:nvSpPr>
            <p:spPr>
              <a:xfrm>
                <a:off x="6097842" y="302962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文本框 223"/>
              <p:cNvSpPr txBox="1"/>
              <p:nvPr/>
            </p:nvSpPr>
            <p:spPr>
              <a:xfrm>
                <a:off x="557630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文本框 224"/>
              <p:cNvSpPr txBox="1"/>
              <p:nvPr/>
            </p:nvSpPr>
            <p:spPr>
              <a:xfrm>
                <a:off x="509667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文本框 225"/>
              <p:cNvSpPr txBox="1"/>
              <p:nvPr/>
            </p:nvSpPr>
            <p:spPr>
              <a:xfrm>
                <a:off x="4593211" y="303265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文本框 226"/>
              <p:cNvSpPr txBox="1"/>
              <p:nvPr/>
            </p:nvSpPr>
            <p:spPr>
              <a:xfrm>
                <a:off x="4074807" y="303497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文本框 227"/>
              <p:cNvSpPr txBox="1"/>
              <p:nvPr/>
            </p:nvSpPr>
            <p:spPr>
              <a:xfrm>
                <a:off x="3565010" y="305760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文本框 228"/>
              <p:cNvSpPr txBox="1"/>
              <p:nvPr/>
            </p:nvSpPr>
            <p:spPr>
              <a:xfrm>
                <a:off x="3946399" y="176988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文本框 229"/>
              <p:cNvSpPr txBox="1"/>
              <p:nvPr/>
            </p:nvSpPr>
            <p:spPr>
              <a:xfrm>
                <a:off x="5972288" y="1808013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7" name="文本框 96"/>
            <p:cNvSpPr txBox="1"/>
            <p:nvPr/>
          </p:nvSpPr>
          <p:spPr>
            <a:xfrm>
              <a:off x="1517780" y="5788850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2029432" y="580563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2547836" y="578012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3059406" y="5788849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1253350" y="554398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0.90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1762467" y="554398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0.70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55755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199" y="122238"/>
            <a:ext cx="8350819" cy="714375"/>
          </a:xfrm>
        </p:spPr>
        <p:txBody>
          <a:bodyPr/>
          <a:lstStyle/>
          <a:p>
            <a:pPr eaLnBrk="1" hangingPunct="1"/>
            <a:r>
              <a:rPr lang="en-US" altLang="zh-CN" sz="3600" b="0" dirty="0"/>
              <a:t>An Example of Optimal Binary Search Tree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164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8197" r="-6006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08197" r="-6006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08197" r="-60069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2" name="Text Box 5"/>
          <p:cNvSpPr txBox="1">
            <a:spLocks/>
          </p:cNvSpPr>
          <p:nvPr/>
        </p:nvSpPr>
        <p:spPr bwMode="auto">
          <a:xfrm>
            <a:off x="245233" y="2081883"/>
            <a:ext cx="427431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Step 2</a:t>
            </a:r>
            <a:r>
              <a:rPr lang="zh-CN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 </a:t>
            </a:r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Computing 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i+1], w[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i+1]</a:t>
            </a:r>
            <a:endParaRPr lang="zh-CN" altLang="zh-CN" sz="2200" i="1" dirty="0">
              <a:solidFill>
                <a:srgbClr val="FF26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84978" y="2764195"/>
                <a:ext cx="4603046" cy="1510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])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0.05+0.30+0.30=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0.65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0.25+0.05+0.30=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0.60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78" y="2764195"/>
                <a:ext cx="4603046" cy="15100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/>
              <p:cNvSpPr txBox="1"/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>
                          <a:latin typeface="Cambria Math" panose="02040503050406030204" pitchFamily="18" charset="0"/>
                        </a:rPr>
                        <m:t>𝑗</m:t>
                      </m:r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 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=0.15+0.10+0.05=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0.30</m:t>
                      </m:r>
                    </m:oMath>
                  </m:oMathPara>
                </a14:m>
                <a:endParaRPr lang="en-US" altLang="zh-CN" sz="16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9" name="文本框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592010" y="4295339"/>
            <a:ext cx="3556797" cy="2085989"/>
            <a:chOff x="592010" y="4292702"/>
            <a:chExt cx="3556797" cy="2085989"/>
          </a:xfrm>
        </p:grpSpPr>
        <p:grpSp>
          <p:nvGrpSpPr>
            <p:cNvPr id="173" name="组合 172"/>
            <p:cNvGrpSpPr/>
            <p:nvPr/>
          </p:nvGrpSpPr>
          <p:grpSpPr>
            <a:xfrm>
              <a:off x="592010" y="4292702"/>
              <a:ext cx="3556797" cy="2085989"/>
              <a:chOff x="3402457" y="1284269"/>
              <a:chExt cx="3556797" cy="2085989"/>
            </a:xfrm>
          </p:grpSpPr>
          <p:sp>
            <p:nvSpPr>
              <p:cNvPr id="174" name="文本框 173"/>
              <p:cNvSpPr txBox="1"/>
              <p:nvPr/>
            </p:nvSpPr>
            <p:spPr>
              <a:xfrm>
                <a:off x="5194800" y="152121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矩形 174"/>
              <p:cNvSpPr/>
              <p:nvPr/>
            </p:nvSpPr>
            <p:spPr>
              <a:xfrm rot="2700000">
                <a:off x="4890975" y="1737466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矩形 175"/>
              <p:cNvSpPr/>
              <p:nvPr/>
            </p:nvSpPr>
            <p:spPr>
              <a:xfrm rot="2700000">
                <a:off x="4636417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矩形 176"/>
              <p:cNvSpPr/>
              <p:nvPr/>
            </p:nvSpPr>
            <p:spPr>
              <a:xfrm rot="2700000">
                <a:off x="5145533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矩形 177"/>
              <p:cNvSpPr/>
              <p:nvPr/>
            </p:nvSpPr>
            <p:spPr>
              <a:xfrm rot="2700000">
                <a:off x="4890975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矩形 178"/>
              <p:cNvSpPr/>
              <p:nvPr/>
            </p:nvSpPr>
            <p:spPr>
              <a:xfrm rot="2700000">
                <a:off x="4381858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矩形 179"/>
              <p:cNvSpPr/>
              <p:nvPr/>
            </p:nvSpPr>
            <p:spPr>
              <a:xfrm rot="2700000">
                <a:off x="412730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矩形 180"/>
              <p:cNvSpPr/>
              <p:nvPr/>
            </p:nvSpPr>
            <p:spPr>
              <a:xfrm rot="2700000">
                <a:off x="4636417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矩形 181"/>
              <p:cNvSpPr/>
              <p:nvPr/>
            </p:nvSpPr>
            <p:spPr>
              <a:xfrm rot="2700000">
                <a:off x="4381858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矩形 182"/>
              <p:cNvSpPr/>
              <p:nvPr/>
            </p:nvSpPr>
            <p:spPr>
              <a:xfrm rot="2700000">
                <a:off x="5400092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矩形 183"/>
              <p:cNvSpPr/>
              <p:nvPr/>
            </p:nvSpPr>
            <p:spPr>
              <a:xfrm rot="2700000">
                <a:off x="5145533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矩形 184"/>
              <p:cNvSpPr/>
              <p:nvPr/>
            </p:nvSpPr>
            <p:spPr>
              <a:xfrm rot="2700000">
                <a:off x="565465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矩形 185"/>
              <p:cNvSpPr/>
              <p:nvPr/>
            </p:nvSpPr>
            <p:spPr>
              <a:xfrm rot="2700000">
                <a:off x="5400092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矩形 186"/>
              <p:cNvSpPr/>
              <p:nvPr/>
            </p:nvSpPr>
            <p:spPr>
              <a:xfrm rot="2700000">
                <a:off x="4890975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矩形 187"/>
              <p:cNvSpPr/>
              <p:nvPr/>
            </p:nvSpPr>
            <p:spPr>
              <a:xfrm rot="2700000">
                <a:off x="463641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矩形 188"/>
              <p:cNvSpPr/>
              <p:nvPr/>
            </p:nvSpPr>
            <p:spPr>
              <a:xfrm rot="2700000">
                <a:off x="514553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矩形 189"/>
              <p:cNvSpPr/>
              <p:nvPr/>
            </p:nvSpPr>
            <p:spPr>
              <a:xfrm rot="2700000">
                <a:off x="5909209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矩形 190"/>
              <p:cNvSpPr/>
              <p:nvPr/>
            </p:nvSpPr>
            <p:spPr>
              <a:xfrm rot="2700000">
                <a:off x="565465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矩形 191"/>
              <p:cNvSpPr/>
              <p:nvPr/>
            </p:nvSpPr>
            <p:spPr>
              <a:xfrm rot="2700000">
                <a:off x="616376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矩形 192"/>
              <p:cNvSpPr/>
              <p:nvPr/>
            </p:nvSpPr>
            <p:spPr>
              <a:xfrm rot="2700000">
                <a:off x="3872741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矩形 193"/>
              <p:cNvSpPr/>
              <p:nvPr/>
            </p:nvSpPr>
            <p:spPr>
              <a:xfrm rot="2700000">
                <a:off x="361818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矩形 194"/>
              <p:cNvSpPr/>
              <p:nvPr/>
            </p:nvSpPr>
            <p:spPr>
              <a:xfrm rot="2700000">
                <a:off x="412730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文本框 195"/>
              <p:cNvSpPr txBox="1"/>
              <p:nvPr/>
            </p:nvSpPr>
            <p:spPr>
              <a:xfrm>
                <a:off x="4931994" y="128426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endParaRPr lang="zh-CN" alt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文本框 196"/>
              <p:cNvSpPr txBox="1"/>
              <p:nvPr/>
            </p:nvSpPr>
            <p:spPr>
              <a:xfrm>
                <a:off x="4685683" y="153101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文本框 197"/>
              <p:cNvSpPr txBox="1"/>
              <p:nvPr/>
            </p:nvSpPr>
            <p:spPr>
              <a:xfrm>
                <a:off x="4427954" y="178557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文本框 198"/>
              <p:cNvSpPr txBox="1"/>
              <p:nvPr/>
            </p:nvSpPr>
            <p:spPr>
              <a:xfrm>
                <a:off x="4181802" y="202444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3918740" y="2301446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3656267" y="254264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3402457" y="280304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5456264" y="178689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5710821" y="203032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文本框 204"/>
              <p:cNvSpPr txBox="1"/>
              <p:nvPr/>
            </p:nvSpPr>
            <p:spPr>
              <a:xfrm>
                <a:off x="5956894" y="229245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文本框 205"/>
              <p:cNvSpPr txBox="1"/>
              <p:nvPr/>
            </p:nvSpPr>
            <p:spPr>
              <a:xfrm>
                <a:off x="6211452" y="25391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文本框 206"/>
              <p:cNvSpPr txBox="1"/>
              <p:nvPr/>
            </p:nvSpPr>
            <p:spPr>
              <a:xfrm>
                <a:off x="6463954" y="279719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文本框 217"/>
              <p:cNvSpPr txBox="1"/>
              <p:nvPr/>
            </p:nvSpPr>
            <p:spPr>
              <a:xfrm>
                <a:off x="3825742" y="27716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文本框 222"/>
              <p:cNvSpPr txBox="1"/>
              <p:nvPr/>
            </p:nvSpPr>
            <p:spPr>
              <a:xfrm>
                <a:off x="6097842" y="302962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文本框 223"/>
              <p:cNvSpPr txBox="1"/>
              <p:nvPr/>
            </p:nvSpPr>
            <p:spPr>
              <a:xfrm>
                <a:off x="557630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文本框 224"/>
              <p:cNvSpPr txBox="1"/>
              <p:nvPr/>
            </p:nvSpPr>
            <p:spPr>
              <a:xfrm>
                <a:off x="509667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文本框 225"/>
              <p:cNvSpPr txBox="1"/>
              <p:nvPr/>
            </p:nvSpPr>
            <p:spPr>
              <a:xfrm>
                <a:off x="4593211" y="303265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文本框 226"/>
              <p:cNvSpPr txBox="1"/>
              <p:nvPr/>
            </p:nvSpPr>
            <p:spPr>
              <a:xfrm>
                <a:off x="4074807" y="303497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文本框 227"/>
              <p:cNvSpPr txBox="1"/>
              <p:nvPr/>
            </p:nvSpPr>
            <p:spPr>
              <a:xfrm>
                <a:off x="3565010" y="305760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文本框 228"/>
              <p:cNvSpPr txBox="1"/>
              <p:nvPr/>
            </p:nvSpPr>
            <p:spPr>
              <a:xfrm>
                <a:off x="3946399" y="176988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文本框 229"/>
              <p:cNvSpPr txBox="1"/>
              <p:nvPr/>
            </p:nvSpPr>
            <p:spPr>
              <a:xfrm>
                <a:off x="5972288" y="1808013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7" name="文本框 96"/>
            <p:cNvSpPr txBox="1"/>
            <p:nvPr/>
          </p:nvSpPr>
          <p:spPr>
            <a:xfrm>
              <a:off x="1517780" y="5788850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2029432" y="580563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2547836" y="578012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3059406" y="5788849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1253350" y="554398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0.90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1762467" y="554398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2272840" y="5536655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0.60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039640" y="4295339"/>
            <a:ext cx="3556797" cy="2085989"/>
            <a:chOff x="5039640" y="4295339"/>
            <a:chExt cx="3556797" cy="2085989"/>
          </a:xfrm>
        </p:grpSpPr>
        <p:grpSp>
          <p:nvGrpSpPr>
            <p:cNvPr id="231" name="组合 230"/>
            <p:cNvGrpSpPr/>
            <p:nvPr/>
          </p:nvGrpSpPr>
          <p:grpSpPr>
            <a:xfrm>
              <a:off x="5039640" y="4295339"/>
              <a:ext cx="3556797" cy="2085989"/>
              <a:chOff x="3402457" y="1284269"/>
              <a:chExt cx="3556797" cy="2085989"/>
            </a:xfrm>
          </p:grpSpPr>
          <p:sp>
            <p:nvSpPr>
              <p:cNvPr id="232" name="文本框 231"/>
              <p:cNvSpPr txBox="1"/>
              <p:nvPr/>
            </p:nvSpPr>
            <p:spPr>
              <a:xfrm>
                <a:off x="5194800" y="152121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矩形 232"/>
              <p:cNvSpPr/>
              <p:nvPr/>
            </p:nvSpPr>
            <p:spPr>
              <a:xfrm rot="2700000">
                <a:off x="4890975" y="1737466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矩形 233"/>
              <p:cNvSpPr/>
              <p:nvPr/>
            </p:nvSpPr>
            <p:spPr>
              <a:xfrm rot="2700000">
                <a:off x="4636417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矩形 234"/>
              <p:cNvSpPr/>
              <p:nvPr/>
            </p:nvSpPr>
            <p:spPr>
              <a:xfrm rot="2700000">
                <a:off x="5145533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矩形 235"/>
              <p:cNvSpPr/>
              <p:nvPr/>
            </p:nvSpPr>
            <p:spPr>
              <a:xfrm rot="2700000">
                <a:off x="4890975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矩形 236"/>
              <p:cNvSpPr/>
              <p:nvPr/>
            </p:nvSpPr>
            <p:spPr>
              <a:xfrm rot="2700000">
                <a:off x="4381858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矩形 237"/>
              <p:cNvSpPr/>
              <p:nvPr/>
            </p:nvSpPr>
            <p:spPr>
              <a:xfrm rot="2700000">
                <a:off x="412730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矩形 238"/>
              <p:cNvSpPr/>
              <p:nvPr/>
            </p:nvSpPr>
            <p:spPr>
              <a:xfrm rot="2700000">
                <a:off x="4636417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矩形 239"/>
              <p:cNvSpPr/>
              <p:nvPr/>
            </p:nvSpPr>
            <p:spPr>
              <a:xfrm rot="2700000">
                <a:off x="4381858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矩形 240"/>
              <p:cNvSpPr/>
              <p:nvPr/>
            </p:nvSpPr>
            <p:spPr>
              <a:xfrm rot="2700000">
                <a:off x="5400092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矩形 241"/>
              <p:cNvSpPr/>
              <p:nvPr/>
            </p:nvSpPr>
            <p:spPr>
              <a:xfrm rot="2700000">
                <a:off x="5145533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矩形 242"/>
              <p:cNvSpPr/>
              <p:nvPr/>
            </p:nvSpPr>
            <p:spPr>
              <a:xfrm rot="2700000">
                <a:off x="565465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矩形 243"/>
              <p:cNvSpPr/>
              <p:nvPr/>
            </p:nvSpPr>
            <p:spPr>
              <a:xfrm rot="2700000">
                <a:off x="5400092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矩形 244"/>
              <p:cNvSpPr/>
              <p:nvPr/>
            </p:nvSpPr>
            <p:spPr>
              <a:xfrm rot="2700000">
                <a:off x="4890975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矩形 245"/>
              <p:cNvSpPr/>
              <p:nvPr/>
            </p:nvSpPr>
            <p:spPr>
              <a:xfrm rot="2700000">
                <a:off x="463641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矩形 246"/>
              <p:cNvSpPr/>
              <p:nvPr/>
            </p:nvSpPr>
            <p:spPr>
              <a:xfrm rot="2700000">
                <a:off x="514553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矩形 247"/>
              <p:cNvSpPr/>
              <p:nvPr/>
            </p:nvSpPr>
            <p:spPr>
              <a:xfrm rot="2700000">
                <a:off x="5909209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矩形 248"/>
              <p:cNvSpPr/>
              <p:nvPr/>
            </p:nvSpPr>
            <p:spPr>
              <a:xfrm rot="2700000">
                <a:off x="565465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矩形 249"/>
              <p:cNvSpPr/>
              <p:nvPr/>
            </p:nvSpPr>
            <p:spPr>
              <a:xfrm rot="2700000">
                <a:off x="616376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矩形 250"/>
              <p:cNvSpPr/>
              <p:nvPr/>
            </p:nvSpPr>
            <p:spPr>
              <a:xfrm rot="2700000">
                <a:off x="3872741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矩形 251"/>
              <p:cNvSpPr/>
              <p:nvPr/>
            </p:nvSpPr>
            <p:spPr>
              <a:xfrm rot="2700000">
                <a:off x="361818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矩形 252"/>
              <p:cNvSpPr/>
              <p:nvPr/>
            </p:nvSpPr>
            <p:spPr>
              <a:xfrm rot="2700000">
                <a:off x="412730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文本框 253"/>
              <p:cNvSpPr txBox="1"/>
              <p:nvPr/>
            </p:nvSpPr>
            <p:spPr>
              <a:xfrm>
                <a:off x="4931994" y="128426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zh-CN" alt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文本框 254"/>
              <p:cNvSpPr txBox="1"/>
              <p:nvPr/>
            </p:nvSpPr>
            <p:spPr>
              <a:xfrm>
                <a:off x="4685683" y="153101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文本框 255"/>
              <p:cNvSpPr txBox="1"/>
              <p:nvPr/>
            </p:nvSpPr>
            <p:spPr>
              <a:xfrm>
                <a:off x="4427954" y="178557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文本框 256"/>
              <p:cNvSpPr txBox="1"/>
              <p:nvPr/>
            </p:nvSpPr>
            <p:spPr>
              <a:xfrm>
                <a:off x="4181802" y="202444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文本框 257"/>
              <p:cNvSpPr txBox="1"/>
              <p:nvPr/>
            </p:nvSpPr>
            <p:spPr>
              <a:xfrm>
                <a:off x="3918740" y="2301446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文本框 258"/>
              <p:cNvSpPr txBox="1"/>
              <p:nvPr/>
            </p:nvSpPr>
            <p:spPr>
              <a:xfrm>
                <a:off x="3656267" y="254264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文本框 259"/>
              <p:cNvSpPr txBox="1"/>
              <p:nvPr/>
            </p:nvSpPr>
            <p:spPr>
              <a:xfrm>
                <a:off x="3402457" y="280304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文本框 260"/>
              <p:cNvSpPr txBox="1"/>
              <p:nvPr/>
            </p:nvSpPr>
            <p:spPr>
              <a:xfrm>
                <a:off x="5456264" y="178689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文本框 261"/>
              <p:cNvSpPr txBox="1"/>
              <p:nvPr/>
            </p:nvSpPr>
            <p:spPr>
              <a:xfrm>
                <a:off x="5710821" y="203032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文本框 262"/>
              <p:cNvSpPr txBox="1"/>
              <p:nvPr/>
            </p:nvSpPr>
            <p:spPr>
              <a:xfrm>
                <a:off x="5956894" y="229245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文本框 263"/>
              <p:cNvSpPr txBox="1"/>
              <p:nvPr/>
            </p:nvSpPr>
            <p:spPr>
              <a:xfrm>
                <a:off x="6211452" y="25391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文本框 264"/>
              <p:cNvSpPr txBox="1"/>
              <p:nvPr/>
            </p:nvSpPr>
            <p:spPr>
              <a:xfrm>
                <a:off x="6463954" y="279719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文本框 275"/>
              <p:cNvSpPr txBox="1"/>
              <p:nvPr/>
            </p:nvSpPr>
            <p:spPr>
              <a:xfrm>
                <a:off x="3825742" y="27716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文本框 280"/>
              <p:cNvSpPr txBox="1"/>
              <p:nvPr/>
            </p:nvSpPr>
            <p:spPr>
              <a:xfrm>
                <a:off x="6097842" y="302962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文本框 281"/>
              <p:cNvSpPr txBox="1"/>
              <p:nvPr/>
            </p:nvSpPr>
            <p:spPr>
              <a:xfrm>
                <a:off x="557630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文本框 282"/>
              <p:cNvSpPr txBox="1"/>
              <p:nvPr/>
            </p:nvSpPr>
            <p:spPr>
              <a:xfrm>
                <a:off x="509667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文本框 283"/>
              <p:cNvSpPr txBox="1"/>
              <p:nvPr/>
            </p:nvSpPr>
            <p:spPr>
              <a:xfrm>
                <a:off x="4593211" y="303265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5" name="文本框 284"/>
              <p:cNvSpPr txBox="1"/>
              <p:nvPr/>
            </p:nvSpPr>
            <p:spPr>
              <a:xfrm>
                <a:off x="4074807" y="303497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文本框 285"/>
              <p:cNvSpPr txBox="1"/>
              <p:nvPr/>
            </p:nvSpPr>
            <p:spPr>
              <a:xfrm>
                <a:off x="3565010" y="305760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文本框 286"/>
              <p:cNvSpPr txBox="1"/>
              <p:nvPr/>
            </p:nvSpPr>
            <p:spPr>
              <a:xfrm>
                <a:off x="3946399" y="176988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文本框 287"/>
              <p:cNvSpPr txBox="1"/>
              <p:nvPr/>
            </p:nvSpPr>
            <p:spPr>
              <a:xfrm>
                <a:off x="5972288" y="1808013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6" name="文本框 95"/>
            <p:cNvSpPr txBox="1"/>
            <p:nvPr/>
          </p:nvSpPr>
          <p:spPr>
            <a:xfrm>
              <a:off x="5956333" y="578916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6477062" y="580826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6995466" y="578275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7507036" y="5791486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5700980" y="554662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6210097" y="554662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6720470" y="5539292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0.30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833785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199" y="122238"/>
            <a:ext cx="8350819" cy="714375"/>
          </a:xfrm>
        </p:spPr>
        <p:txBody>
          <a:bodyPr/>
          <a:lstStyle/>
          <a:p>
            <a:pPr eaLnBrk="1" hangingPunct="1"/>
            <a:r>
              <a:rPr lang="en-US" altLang="zh-CN" sz="3600" b="0" dirty="0"/>
              <a:t>An Example of Optimal Binary Search Tree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3516966"/>
                  </p:ext>
                </p:extLst>
              </p:nvPr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8197" r="-6006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08197" r="-6006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08197" r="-60069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2" name="Text Box 5"/>
          <p:cNvSpPr txBox="1">
            <a:spLocks/>
          </p:cNvSpPr>
          <p:nvPr/>
        </p:nvSpPr>
        <p:spPr bwMode="auto">
          <a:xfrm>
            <a:off x="245233" y="2081883"/>
            <a:ext cx="427431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Step 2</a:t>
            </a:r>
            <a:r>
              <a:rPr lang="zh-CN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 </a:t>
            </a:r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Computing 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i+1], w[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i+1]</a:t>
            </a:r>
            <a:endParaRPr lang="zh-CN" altLang="zh-CN" sz="2200" i="1" dirty="0">
              <a:solidFill>
                <a:srgbClr val="FF26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84978" y="2764195"/>
                <a:ext cx="4603046" cy="1510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])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0.30+0.50+0.50=1.30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0.30+0.10+0.50=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0.90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78" y="2764195"/>
                <a:ext cx="4603046" cy="15100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/>
              <p:cNvSpPr txBox="1"/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>
                          <a:latin typeface="Cambria Math" panose="02040503050406030204" pitchFamily="18" charset="0"/>
                        </a:rPr>
                        <m:t>𝑗</m:t>
                      </m:r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 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=0.20+0.20+0.10=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0.50</m:t>
                      </m:r>
                    </m:oMath>
                  </m:oMathPara>
                </a14:m>
                <a:endParaRPr lang="en-US" altLang="zh-CN" sz="16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9" name="文本框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592010" y="4293096"/>
            <a:ext cx="3556797" cy="2085989"/>
            <a:chOff x="592010" y="4292702"/>
            <a:chExt cx="3556797" cy="2085989"/>
          </a:xfrm>
        </p:grpSpPr>
        <p:grpSp>
          <p:nvGrpSpPr>
            <p:cNvPr id="173" name="组合 172"/>
            <p:cNvGrpSpPr/>
            <p:nvPr/>
          </p:nvGrpSpPr>
          <p:grpSpPr>
            <a:xfrm>
              <a:off x="592010" y="4292702"/>
              <a:ext cx="3556797" cy="2085989"/>
              <a:chOff x="3402457" y="1284269"/>
              <a:chExt cx="3556797" cy="2085989"/>
            </a:xfrm>
          </p:grpSpPr>
          <p:sp>
            <p:nvSpPr>
              <p:cNvPr id="174" name="文本框 173"/>
              <p:cNvSpPr txBox="1"/>
              <p:nvPr/>
            </p:nvSpPr>
            <p:spPr>
              <a:xfrm>
                <a:off x="5194800" y="152121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矩形 174"/>
              <p:cNvSpPr/>
              <p:nvPr/>
            </p:nvSpPr>
            <p:spPr>
              <a:xfrm rot="2700000">
                <a:off x="4890975" y="1737466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矩形 175"/>
              <p:cNvSpPr/>
              <p:nvPr/>
            </p:nvSpPr>
            <p:spPr>
              <a:xfrm rot="2700000">
                <a:off x="4636417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矩形 176"/>
              <p:cNvSpPr/>
              <p:nvPr/>
            </p:nvSpPr>
            <p:spPr>
              <a:xfrm rot="2700000">
                <a:off x="5145533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矩形 177"/>
              <p:cNvSpPr/>
              <p:nvPr/>
            </p:nvSpPr>
            <p:spPr>
              <a:xfrm rot="2700000">
                <a:off x="4890975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矩形 178"/>
              <p:cNvSpPr/>
              <p:nvPr/>
            </p:nvSpPr>
            <p:spPr>
              <a:xfrm rot="2700000">
                <a:off x="4381858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矩形 179"/>
              <p:cNvSpPr/>
              <p:nvPr/>
            </p:nvSpPr>
            <p:spPr>
              <a:xfrm rot="2700000">
                <a:off x="412730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矩形 180"/>
              <p:cNvSpPr/>
              <p:nvPr/>
            </p:nvSpPr>
            <p:spPr>
              <a:xfrm rot="2700000">
                <a:off x="4636417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矩形 181"/>
              <p:cNvSpPr/>
              <p:nvPr/>
            </p:nvSpPr>
            <p:spPr>
              <a:xfrm rot="2700000">
                <a:off x="4381858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矩形 182"/>
              <p:cNvSpPr/>
              <p:nvPr/>
            </p:nvSpPr>
            <p:spPr>
              <a:xfrm rot="2700000">
                <a:off x="5400092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矩形 183"/>
              <p:cNvSpPr/>
              <p:nvPr/>
            </p:nvSpPr>
            <p:spPr>
              <a:xfrm rot="2700000">
                <a:off x="5145533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矩形 184"/>
              <p:cNvSpPr/>
              <p:nvPr/>
            </p:nvSpPr>
            <p:spPr>
              <a:xfrm rot="2700000">
                <a:off x="565465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矩形 185"/>
              <p:cNvSpPr/>
              <p:nvPr/>
            </p:nvSpPr>
            <p:spPr>
              <a:xfrm rot="2700000">
                <a:off x="5400092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矩形 186"/>
              <p:cNvSpPr/>
              <p:nvPr/>
            </p:nvSpPr>
            <p:spPr>
              <a:xfrm rot="2700000">
                <a:off x="4890975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矩形 187"/>
              <p:cNvSpPr/>
              <p:nvPr/>
            </p:nvSpPr>
            <p:spPr>
              <a:xfrm rot="2700000">
                <a:off x="463641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矩形 188"/>
              <p:cNvSpPr/>
              <p:nvPr/>
            </p:nvSpPr>
            <p:spPr>
              <a:xfrm rot="2700000">
                <a:off x="514553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矩形 189"/>
              <p:cNvSpPr/>
              <p:nvPr/>
            </p:nvSpPr>
            <p:spPr>
              <a:xfrm rot="2700000">
                <a:off x="5909209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矩形 190"/>
              <p:cNvSpPr/>
              <p:nvPr/>
            </p:nvSpPr>
            <p:spPr>
              <a:xfrm rot="2700000">
                <a:off x="565465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矩形 191"/>
              <p:cNvSpPr/>
              <p:nvPr/>
            </p:nvSpPr>
            <p:spPr>
              <a:xfrm rot="2700000">
                <a:off x="616376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矩形 192"/>
              <p:cNvSpPr/>
              <p:nvPr/>
            </p:nvSpPr>
            <p:spPr>
              <a:xfrm rot="2700000">
                <a:off x="3872741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矩形 193"/>
              <p:cNvSpPr/>
              <p:nvPr/>
            </p:nvSpPr>
            <p:spPr>
              <a:xfrm rot="2700000">
                <a:off x="361818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矩形 194"/>
              <p:cNvSpPr/>
              <p:nvPr/>
            </p:nvSpPr>
            <p:spPr>
              <a:xfrm rot="2700000">
                <a:off x="412730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文本框 195"/>
              <p:cNvSpPr txBox="1"/>
              <p:nvPr/>
            </p:nvSpPr>
            <p:spPr>
              <a:xfrm>
                <a:off x="4931994" y="128426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endParaRPr lang="zh-CN" alt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文本框 196"/>
              <p:cNvSpPr txBox="1"/>
              <p:nvPr/>
            </p:nvSpPr>
            <p:spPr>
              <a:xfrm>
                <a:off x="4685683" y="153101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文本框 197"/>
              <p:cNvSpPr txBox="1"/>
              <p:nvPr/>
            </p:nvSpPr>
            <p:spPr>
              <a:xfrm>
                <a:off x="4427954" y="178557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文本框 198"/>
              <p:cNvSpPr txBox="1"/>
              <p:nvPr/>
            </p:nvSpPr>
            <p:spPr>
              <a:xfrm>
                <a:off x="4181802" y="202444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3918740" y="2301446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3656267" y="254264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3402457" y="280304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5456264" y="178689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5710821" y="203032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文本框 204"/>
              <p:cNvSpPr txBox="1"/>
              <p:nvPr/>
            </p:nvSpPr>
            <p:spPr>
              <a:xfrm>
                <a:off x="5956894" y="229245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文本框 205"/>
              <p:cNvSpPr txBox="1"/>
              <p:nvPr/>
            </p:nvSpPr>
            <p:spPr>
              <a:xfrm>
                <a:off x="6211452" y="25391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文本框 206"/>
              <p:cNvSpPr txBox="1"/>
              <p:nvPr/>
            </p:nvSpPr>
            <p:spPr>
              <a:xfrm>
                <a:off x="6463954" y="279719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文本框 217"/>
              <p:cNvSpPr txBox="1"/>
              <p:nvPr/>
            </p:nvSpPr>
            <p:spPr>
              <a:xfrm>
                <a:off x="3825742" y="27716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文本框 222"/>
              <p:cNvSpPr txBox="1"/>
              <p:nvPr/>
            </p:nvSpPr>
            <p:spPr>
              <a:xfrm>
                <a:off x="6097842" y="302962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文本框 223"/>
              <p:cNvSpPr txBox="1"/>
              <p:nvPr/>
            </p:nvSpPr>
            <p:spPr>
              <a:xfrm>
                <a:off x="557630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文本框 224"/>
              <p:cNvSpPr txBox="1"/>
              <p:nvPr/>
            </p:nvSpPr>
            <p:spPr>
              <a:xfrm>
                <a:off x="509667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文本框 225"/>
              <p:cNvSpPr txBox="1"/>
              <p:nvPr/>
            </p:nvSpPr>
            <p:spPr>
              <a:xfrm>
                <a:off x="4593211" y="303265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文本框 226"/>
              <p:cNvSpPr txBox="1"/>
              <p:nvPr/>
            </p:nvSpPr>
            <p:spPr>
              <a:xfrm>
                <a:off x="4074807" y="303497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文本框 227"/>
              <p:cNvSpPr txBox="1"/>
              <p:nvPr/>
            </p:nvSpPr>
            <p:spPr>
              <a:xfrm>
                <a:off x="3565010" y="305760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文本框 228"/>
              <p:cNvSpPr txBox="1"/>
              <p:nvPr/>
            </p:nvSpPr>
            <p:spPr>
              <a:xfrm>
                <a:off x="3946399" y="176988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文本框 229"/>
              <p:cNvSpPr txBox="1"/>
              <p:nvPr/>
            </p:nvSpPr>
            <p:spPr>
              <a:xfrm>
                <a:off x="5972288" y="1808013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7" name="文本框 96"/>
            <p:cNvSpPr txBox="1"/>
            <p:nvPr/>
          </p:nvSpPr>
          <p:spPr>
            <a:xfrm>
              <a:off x="1517780" y="5788850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2029432" y="580563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2547836" y="578012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3059406" y="5788849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1253350" y="554398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0.90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1762467" y="554398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2272840" y="5536655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2783463" y="555200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0.90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039640" y="4295339"/>
            <a:ext cx="3556797" cy="2085989"/>
            <a:chOff x="5039640" y="4295339"/>
            <a:chExt cx="3556797" cy="2085989"/>
          </a:xfrm>
        </p:grpSpPr>
        <p:grpSp>
          <p:nvGrpSpPr>
            <p:cNvPr id="231" name="组合 230"/>
            <p:cNvGrpSpPr/>
            <p:nvPr/>
          </p:nvGrpSpPr>
          <p:grpSpPr>
            <a:xfrm>
              <a:off x="5039640" y="4295339"/>
              <a:ext cx="3556797" cy="2085989"/>
              <a:chOff x="3402457" y="1284269"/>
              <a:chExt cx="3556797" cy="2085989"/>
            </a:xfrm>
          </p:grpSpPr>
          <p:sp>
            <p:nvSpPr>
              <p:cNvPr id="232" name="文本框 231"/>
              <p:cNvSpPr txBox="1"/>
              <p:nvPr/>
            </p:nvSpPr>
            <p:spPr>
              <a:xfrm>
                <a:off x="5194800" y="152121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矩形 232"/>
              <p:cNvSpPr/>
              <p:nvPr/>
            </p:nvSpPr>
            <p:spPr>
              <a:xfrm rot="2700000">
                <a:off x="4890975" y="1737466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矩形 233"/>
              <p:cNvSpPr/>
              <p:nvPr/>
            </p:nvSpPr>
            <p:spPr>
              <a:xfrm rot="2700000">
                <a:off x="4636417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矩形 234"/>
              <p:cNvSpPr/>
              <p:nvPr/>
            </p:nvSpPr>
            <p:spPr>
              <a:xfrm rot="2700000">
                <a:off x="5145533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矩形 235"/>
              <p:cNvSpPr/>
              <p:nvPr/>
            </p:nvSpPr>
            <p:spPr>
              <a:xfrm rot="2700000">
                <a:off x="4890975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矩形 236"/>
              <p:cNvSpPr/>
              <p:nvPr/>
            </p:nvSpPr>
            <p:spPr>
              <a:xfrm rot="2700000">
                <a:off x="4381858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矩形 237"/>
              <p:cNvSpPr/>
              <p:nvPr/>
            </p:nvSpPr>
            <p:spPr>
              <a:xfrm rot="2700000">
                <a:off x="412730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矩形 238"/>
              <p:cNvSpPr/>
              <p:nvPr/>
            </p:nvSpPr>
            <p:spPr>
              <a:xfrm rot="2700000">
                <a:off x="4636417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矩形 239"/>
              <p:cNvSpPr/>
              <p:nvPr/>
            </p:nvSpPr>
            <p:spPr>
              <a:xfrm rot="2700000">
                <a:off x="4381858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矩形 240"/>
              <p:cNvSpPr/>
              <p:nvPr/>
            </p:nvSpPr>
            <p:spPr>
              <a:xfrm rot="2700000">
                <a:off x="5400092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矩形 241"/>
              <p:cNvSpPr/>
              <p:nvPr/>
            </p:nvSpPr>
            <p:spPr>
              <a:xfrm rot="2700000">
                <a:off x="5145533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矩形 242"/>
              <p:cNvSpPr/>
              <p:nvPr/>
            </p:nvSpPr>
            <p:spPr>
              <a:xfrm rot="2700000">
                <a:off x="565465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矩形 243"/>
              <p:cNvSpPr/>
              <p:nvPr/>
            </p:nvSpPr>
            <p:spPr>
              <a:xfrm rot="2700000">
                <a:off x="5400092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矩形 244"/>
              <p:cNvSpPr/>
              <p:nvPr/>
            </p:nvSpPr>
            <p:spPr>
              <a:xfrm rot="2700000">
                <a:off x="4890975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矩形 245"/>
              <p:cNvSpPr/>
              <p:nvPr/>
            </p:nvSpPr>
            <p:spPr>
              <a:xfrm rot="2700000">
                <a:off x="463641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矩形 246"/>
              <p:cNvSpPr/>
              <p:nvPr/>
            </p:nvSpPr>
            <p:spPr>
              <a:xfrm rot="2700000">
                <a:off x="514553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矩形 247"/>
              <p:cNvSpPr/>
              <p:nvPr/>
            </p:nvSpPr>
            <p:spPr>
              <a:xfrm rot="2700000">
                <a:off x="5909209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矩形 248"/>
              <p:cNvSpPr/>
              <p:nvPr/>
            </p:nvSpPr>
            <p:spPr>
              <a:xfrm rot="2700000">
                <a:off x="565465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矩形 249"/>
              <p:cNvSpPr/>
              <p:nvPr/>
            </p:nvSpPr>
            <p:spPr>
              <a:xfrm rot="2700000">
                <a:off x="616376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矩形 250"/>
              <p:cNvSpPr/>
              <p:nvPr/>
            </p:nvSpPr>
            <p:spPr>
              <a:xfrm rot="2700000">
                <a:off x="3872741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矩形 251"/>
              <p:cNvSpPr/>
              <p:nvPr/>
            </p:nvSpPr>
            <p:spPr>
              <a:xfrm rot="2700000">
                <a:off x="361818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矩形 252"/>
              <p:cNvSpPr/>
              <p:nvPr/>
            </p:nvSpPr>
            <p:spPr>
              <a:xfrm rot="2700000">
                <a:off x="412730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文本框 253"/>
              <p:cNvSpPr txBox="1"/>
              <p:nvPr/>
            </p:nvSpPr>
            <p:spPr>
              <a:xfrm>
                <a:off x="4931994" y="128426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zh-CN" alt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文本框 254"/>
              <p:cNvSpPr txBox="1"/>
              <p:nvPr/>
            </p:nvSpPr>
            <p:spPr>
              <a:xfrm>
                <a:off x="4685683" y="153101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文本框 255"/>
              <p:cNvSpPr txBox="1"/>
              <p:nvPr/>
            </p:nvSpPr>
            <p:spPr>
              <a:xfrm>
                <a:off x="4427954" y="178557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文本框 256"/>
              <p:cNvSpPr txBox="1"/>
              <p:nvPr/>
            </p:nvSpPr>
            <p:spPr>
              <a:xfrm>
                <a:off x="4181802" y="202444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文本框 257"/>
              <p:cNvSpPr txBox="1"/>
              <p:nvPr/>
            </p:nvSpPr>
            <p:spPr>
              <a:xfrm>
                <a:off x="3918740" y="2301446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文本框 258"/>
              <p:cNvSpPr txBox="1"/>
              <p:nvPr/>
            </p:nvSpPr>
            <p:spPr>
              <a:xfrm>
                <a:off x="3656267" y="254264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文本框 259"/>
              <p:cNvSpPr txBox="1"/>
              <p:nvPr/>
            </p:nvSpPr>
            <p:spPr>
              <a:xfrm>
                <a:off x="3402457" y="280304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文本框 260"/>
              <p:cNvSpPr txBox="1"/>
              <p:nvPr/>
            </p:nvSpPr>
            <p:spPr>
              <a:xfrm>
                <a:off x="5456264" y="178689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文本框 261"/>
              <p:cNvSpPr txBox="1"/>
              <p:nvPr/>
            </p:nvSpPr>
            <p:spPr>
              <a:xfrm>
                <a:off x="5710821" y="203032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文本框 262"/>
              <p:cNvSpPr txBox="1"/>
              <p:nvPr/>
            </p:nvSpPr>
            <p:spPr>
              <a:xfrm>
                <a:off x="5956894" y="229245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文本框 263"/>
              <p:cNvSpPr txBox="1"/>
              <p:nvPr/>
            </p:nvSpPr>
            <p:spPr>
              <a:xfrm>
                <a:off x="6211452" y="25391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文本框 264"/>
              <p:cNvSpPr txBox="1"/>
              <p:nvPr/>
            </p:nvSpPr>
            <p:spPr>
              <a:xfrm>
                <a:off x="6463954" y="279719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文本框 275"/>
              <p:cNvSpPr txBox="1"/>
              <p:nvPr/>
            </p:nvSpPr>
            <p:spPr>
              <a:xfrm>
                <a:off x="3825742" y="27716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文本框 280"/>
              <p:cNvSpPr txBox="1"/>
              <p:nvPr/>
            </p:nvSpPr>
            <p:spPr>
              <a:xfrm>
                <a:off x="6097842" y="302962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文本框 281"/>
              <p:cNvSpPr txBox="1"/>
              <p:nvPr/>
            </p:nvSpPr>
            <p:spPr>
              <a:xfrm>
                <a:off x="557630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文本框 282"/>
              <p:cNvSpPr txBox="1"/>
              <p:nvPr/>
            </p:nvSpPr>
            <p:spPr>
              <a:xfrm>
                <a:off x="509667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文本框 283"/>
              <p:cNvSpPr txBox="1"/>
              <p:nvPr/>
            </p:nvSpPr>
            <p:spPr>
              <a:xfrm>
                <a:off x="4593211" y="303265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5" name="文本框 284"/>
              <p:cNvSpPr txBox="1"/>
              <p:nvPr/>
            </p:nvSpPr>
            <p:spPr>
              <a:xfrm>
                <a:off x="4074807" y="303497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文本框 285"/>
              <p:cNvSpPr txBox="1"/>
              <p:nvPr/>
            </p:nvSpPr>
            <p:spPr>
              <a:xfrm>
                <a:off x="3565010" y="305760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文本框 286"/>
              <p:cNvSpPr txBox="1"/>
              <p:nvPr/>
            </p:nvSpPr>
            <p:spPr>
              <a:xfrm>
                <a:off x="3946399" y="176988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文本框 287"/>
              <p:cNvSpPr txBox="1"/>
              <p:nvPr/>
            </p:nvSpPr>
            <p:spPr>
              <a:xfrm>
                <a:off x="5972288" y="1808013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6" name="文本框 95"/>
            <p:cNvSpPr txBox="1"/>
            <p:nvPr/>
          </p:nvSpPr>
          <p:spPr>
            <a:xfrm>
              <a:off x="5956333" y="578916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6477062" y="580826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6995466" y="578275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7507036" y="5791486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5700980" y="554662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6210097" y="554662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6720470" y="5539292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7231093" y="5554645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0.50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521988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199" y="122238"/>
            <a:ext cx="8350819" cy="714375"/>
          </a:xfrm>
        </p:spPr>
        <p:txBody>
          <a:bodyPr/>
          <a:lstStyle/>
          <a:p>
            <a:pPr eaLnBrk="1" hangingPunct="1"/>
            <a:r>
              <a:rPr lang="en-US" altLang="zh-CN" sz="3600" b="0" dirty="0"/>
              <a:t>An Example of Optimal Binary Search Tree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166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8197" r="-6006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08197" r="-6006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08197" r="-60069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2" name="Text Box 5"/>
          <p:cNvSpPr txBox="1">
            <a:spLocks/>
          </p:cNvSpPr>
          <p:nvPr/>
        </p:nvSpPr>
        <p:spPr bwMode="auto">
          <a:xfrm>
            <a:off x="245233" y="2081883"/>
            <a:ext cx="427431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Step 3</a:t>
            </a:r>
            <a:r>
              <a:rPr lang="zh-CN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 </a:t>
            </a:r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Computing 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i+2], w[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i+2]</a:t>
            </a:r>
            <a:endParaRPr lang="zh-CN" altLang="zh-CN" sz="2200" i="1" dirty="0">
              <a:solidFill>
                <a:srgbClr val="FF26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84978" y="2764195"/>
                <a:ext cx="4603046" cy="2110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])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05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+0.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+0.5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=1.30</m:t>
                              </m:r>
                            </m:e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+0.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+0.5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1.25</m:t>
                              </m:r>
                            </m:e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+0.0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+0.5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=1.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78" y="2764195"/>
                <a:ext cx="4603046" cy="2110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/>
              <p:cNvSpPr txBox="1"/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>
                          <a:latin typeface="Cambria Math" panose="02040503050406030204" pitchFamily="18" charset="0"/>
                        </a:rPr>
                        <m:t>𝑗</m:t>
                      </m:r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 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=0.45+0.05+0.05=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0.55</m:t>
                      </m:r>
                    </m:oMath>
                  </m:oMathPara>
                </a14:m>
                <a:endParaRPr lang="en-US" altLang="zh-CN" sz="16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9" name="文本框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592010" y="4725144"/>
            <a:ext cx="3556797" cy="2085989"/>
            <a:chOff x="592010" y="4727387"/>
            <a:chExt cx="3556797" cy="2085989"/>
          </a:xfrm>
        </p:grpSpPr>
        <p:grpSp>
          <p:nvGrpSpPr>
            <p:cNvPr id="293" name="组合 292"/>
            <p:cNvGrpSpPr/>
            <p:nvPr/>
          </p:nvGrpSpPr>
          <p:grpSpPr>
            <a:xfrm>
              <a:off x="592010" y="4727387"/>
              <a:ext cx="3556797" cy="2085989"/>
              <a:chOff x="592010" y="4292702"/>
              <a:chExt cx="3556797" cy="2085989"/>
            </a:xfrm>
          </p:grpSpPr>
          <p:grpSp>
            <p:nvGrpSpPr>
              <p:cNvPr id="294" name="组合 293"/>
              <p:cNvGrpSpPr/>
              <p:nvPr/>
            </p:nvGrpSpPr>
            <p:grpSpPr>
              <a:xfrm>
                <a:off x="592010" y="4292702"/>
                <a:ext cx="3556797" cy="2085989"/>
                <a:chOff x="3402457" y="1284269"/>
                <a:chExt cx="3556797" cy="2085989"/>
              </a:xfrm>
            </p:grpSpPr>
            <p:sp>
              <p:nvSpPr>
                <p:cNvPr id="303" name="文本框 302"/>
                <p:cNvSpPr txBox="1"/>
                <p:nvPr/>
              </p:nvSpPr>
              <p:spPr>
                <a:xfrm>
                  <a:off x="5194800" y="1521211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4" name="矩形 303"/>
                <p:cNvSpPr/>
                <p:nvPr/>
              </p:nvSpPr>
              <p:spPr>
                <a:xfrm rot="2700000">
                  <a:off x="4890975" y="1737466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5" name="矩形 304"/>
                <p:cNvSpPr/>
                <p:nvPr/>
              </p:nvSpPr>
              <p:spPr>
                <a:xfrm rot="2700000">
                  <a:off x="4636417" y="1992024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6" name="矩形 305"/>
                <p:cNvSpPr/>
                <p:nvPr/>
              </p:nvSpPr>
              <p:spPr>
                <a:xfrm rot="2700000">
                  <a:off x="5145533" y="1992024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7" name="矩形 306"/>
                <p:cNvSpPr/>
                <p:nvPr/>
              </p:nvSpPr>
              <p:spPr>
                <a:xfrm rot="2700000">
                  <a:off x="4890975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8" name="矩形 307"/>
                <p:cNvSpPr/>
                <p:nvPr/>
              </p:nvSpPr>
              <p:spPr>
                <a:xfrm rot="2700000">
                  <a:off x="4381858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9" name="矩形 308"/>
                <p:cNvSpPr/>
                <p:nvPr/>
              </p:nvSpPr>
              <p:spPr>
                <a:xfrm rot="2700000">
                  <a:off x="4127300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0" name="矩形 309"/>
                <p:cNvSpPr/>
                <p:nvPr/>
              </p:nvSpPr>
              <p:spPr>
                <a:xfrm rot="2700000">
                  <a:off x="4636417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1" name="矩形 310"/>
                <p:cNvSpPr/>
                <p:nvPr/>
              </p:nvSpPr>
              <p:spPr>
                <a:xfrm rot="2700000">
                  <a:off x="4381858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2" name="矩形 311"/>
                <p:cNvSpPr/>
                <p:nvPr/>
              </p:nvSpPr>
              <p:spPr>
                <a:xfrm rot="2700000">
                  <a:off x="5400092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3" name="矩形 312"/>
                <p:cNvSpPr/>
                <p:nvPr/>
              </p:nvSpPr>
              <p:spPr>
                <a:xfrm rot="2700000">
                  <a:off x="5145533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4" name="矩形 313"/>
                <p:cNvSpPr/>
                <p:nvPr/>
              </p:nvSpPr>
              <p:spPr>
                <a:xfrm rot="2700000">
                  <a:off x="5654650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5" name="矩形 314"/>
                <p:cNvSpPr/>
                <p:nvPr/>
              </p:nvSpPr>
              <p:spPr>
                <a:xfrm rot="2700000">
                  <a:off x="5400092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6" name="矩形 315"/>
                <p:cNvSpPr/>
                <p:nvPr/>
              </p:nvSpPr>
              <p:spPr>
                <a:xfrm rot="2700000">
                  <a:off x="4890975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7" name="矩形 316"/>
                <p:cNvSpPr/>
                <p:nvPr/>
              </p:nvSpPr>
              <p:spPr>
                <a:xfrm rot="2700000">
                  <a:off x="4636417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8" name="矩形 317"/>
                <p:cNvSpPr/>
                <p:nvPr/>
              </p:nvSpPr>
              <p:spPr>
                <a:xfrm rot="2700000">
                  <a:off x="5145533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9" name="矩形 318"/>
                <p:cNvSpPr/>
                <p:nvPr/>
              </p:nvSpPr>
              <p:spPr>
                <a:xfrm rot="2700000">
                  <a:off x="5909209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0" name="矩形 319"/>
                <p:cNvSpPr/>
                <p:nvPr/>
              </p:nvSpPr>
              <p:spPr>
                <a:xfrm rot="2700000">
                  <a:off x="5654650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1" name="矩形 320"/>
                <p:cNvSpPr/>
                <p:nvPr/>
              </p:nvSpPr>
              <p:spPr>
                <a:xfrm rot="2700000">
                  <a:off x="6163767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2" name="矩形 321"/>
                <p:cNvSpPr/>
                <p:nvPr/>
              </p:nvSpPr>
              <p:spPr>
                <a:xfrm rot="2700000">
                  <a:off x="3872741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3" name="矩形 322"/>
                <p:cNvSpPr/>
                <p:nvPr/>
              </p:nvSpPr>
              <p:spPr>
                <a:xfrm rot="2700000">
                  <a:off x="3618183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4" name="矩形 323"/>
                <p:cNvSpPr/>
                <p:nvPr/>
              </p:nvSpPr>
              <p:spPr>
                <a:xfrm rot="2700000">
                  <a:off x="4127300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5" name="文本框 324"/>
                <p:cNvSpPr txBox="1"/>
                <p:nvPr/>
              </p:nvSpPr>
              <p:spPr>
                <a:xfrm>
                  <a:off x="4931994" y="128426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  <a:endParaRPr lang="zh-CN" altLang="en-US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6" name="文本框 325"/>
                <p:cNvSpPr txBox="1"/>
                <p:nvPr/>
              </p:nvSpPr>
              <p:spPr>
                <a:xfrm>
                  <a:off x="4685683" y="1531014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7" name="文本框 326"/>
                <p:cNvSpPr txBox="1"/>
                <p:nvPr/>
              </p:nvSpPr>
              <p:spPr>
                <a:xfrm>
                  <a:off x="4427954" y="1785571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8" name="文本框 327"/>
                <p:cNvSpPr txBox="1"/>
                <p:nvPr/>
              </p:nvSpPr>
              <p:spPr>
                <a:xfrm>
                  <a:off x="4181802" y="202444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9" name="文本框 328"/>
                <p:cNvSpPr txBox="1"/>
                <p:nvPr/>
              </p:nvSpPr>
              <p:spPr>
                <a:xfrm>
                  <a:off x="3918740" y="2301446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0" name="文本框 329"/>
                <p:cNvSpPr txBox="1"/>
                <p:nvPr/>
              </p:nvSpPr>
              <p:spPr>
                <a:xfrm>
                  <a:off x="3656267" y="2542640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1" name="文本框 330"/>
                <p:cNvSpPr txBox="1"/>
                <p:nvPr/>
              </p:nvSpPr>
              <p:spPr>
                <a:xfrm>
                  <a:off x="3402457" y="280304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2" name="文本框 331"/>
                <p:cNvSpPr txBox="1"/>
                <p:nvPr/>
              </p:nvSpPr>
              <p:spPr>
                <a:xfrm>
                  <a:off x="5456264" y="1786892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3" name="文本框 332"/>
                <p:cNvSpPr txBox="1"/>
                <p:nvPr/>
              </p:nvSpPr>
              <p:spPr>
                <a:xfrm>
                  <a:off x="5710821" y="203032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4" name="文本框 333"/>
                <p:cNvSpPr txBox="1"/>
                <p:nvPr/>
              </p:nvSpPr>
              <p:spPr>
                <a:xfrm>
                  <a:off x="5956894" y="229245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5" name="文本框 334"/>
                <p:cNvSpPr txBox="1"/>
                <p:nvPr/>
              </p:nvSpPr>
              <p:spPr>
                <a:xfrm>
                  <a:off x="6211452" y="253918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6" name="文本框 335"/>
                <p:cNvSpPr txBox="1"/>
                <p:nvPr/>
              </p:nvSpPr>
              <p:spPr>
                <a:xfrm>
                  <a:off x="6463954" y="279719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7" name="文本框 336"/>
                <p:cNvSpPr txBox="1"/>
                <p:nvPr/>
              </p:nvSpPr>
              <p:spPr>
                <a:xfrm>
                  <a:off x="3825742" y="277168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8" name="文本框 337"/>
                <p:cNvSpPr txBox="1"/>
                <p:nvPr/>
              </p:nvSpPr>
              <p:spPr>
                <a:xfrm>
                  <a:off x="6097842" y="3029620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0.10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9" name="文本框 338"/>
                <p:cNvSpPr txBox="1"/>
                <p:nvPr/>
              </p:nvSpPr>
              <p:spPr>
                <a:xfrm>
                  <a:off x="5576307" y="304053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0" name="文本框 339"/>
                <p:cNvSpPr txBox="1"/>
                <p:nvPr/>
              </p:nvSpPr>
              <p:spPr>
                <a:xfrm>
                  <a:off x="5096677" y="304053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1" name="文本框 340"/>
                <p:cNvSpPr txBox="1"/>
                <p:nvPr/>
              </p:nvSpPr>
              <p:spPr>
                <a:xfrm>
                  <a:off x="4593211" y="3032652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2" name="文本框 341"/>
                <p:cNvSpPr txBox="1"/>
                <p:nvPr/>
              </p:nvSpPr>
              <p:spPr>
                <a:xfrm>
                  <a:off x="4074807" y="3034974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0.10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3" name="文本框 342"/>
                <p:cNvSpPr txBox="1"/>
                <p:nvPr/>
              </p:nvSpPr>
              <p:spPr>
                <a:xfrm>
                  <a:off x="3565010" y="305760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4" name="文本框 343"/>
                <p:cNvSpPr txBox="1"/>
                <p:nvPr/>
              </p:nvSpPr>
              <p:spPr>
                <a:xfrm>
                  <a:off x="3946399" y="176988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5" name="文本框 344"/>
                <p:cNvSpPr txBox="1"/>
                <p:nvPr/>
              </p:nvSpPr>
              <p:spPr>
                <a:xfrm>
                  <a:off x="5972288" y="1808013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5" name="文本框 294"/>
              <p:cNvSpPr txBox="1"/>
              <p:nvPr/>
            </p:nvSpPr>
            <p:spPr>
              <a:xfrm>
                <a:off x="1517780" y="578885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6" name="文本框 295"/>
              <p:cNvSpPr txBox="1"/>
              <p:nvPr/>
            </p:nvSpPr>
            <p:spPr>
              <a:xfrm>
                <a:off x="2029432" y="580563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文本框 296"/>
              <p:cNvSpPr txBox="1"/>
              <p:nvPr/>
            </p:nvSpPr>
            <p:spPr>
              <a:xfrm>
                <a:off x="2547836" y="578012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文本框 297"/>
              <p:cNvSpPr txBox="1"/>
              <p:nvPr/>
            </p:nvSpPr>
            <p:spPr>
              <a:xfrm>
                <a:off x="3059406" y="578884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文本框 298"/>
              <p:cNvSpPr txBox="1"/>
              <p:nvPr/>
            </p:nvSpPr>
            <p:spPr>
              <a:xfrm>
                <a:off x="1253350" y="554398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文本框 299"/>
              <p:cNvSpPr txBox="1"/>
              <p:nvPr/>
            </p:nvSpPr>
            <p:spPr>
              <a:xfrm>
                <a:off x="1762467" y="554398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文本框 300"/>
              <p:cNvSpPr txBox="1"/>
              <p:nvPr/>
            </p:nvSpPr>
            <p:spPr>
              <a:xfrm>
                <a:off x="2272840" y="5536655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文本框 301"/>
              <p:cNvSpPr txBox="1"/>
              <p:nvPr/>
            </p:nvSpPr>
            <p:spPr>
              <a:xfrm>
                <a:off x="2783463" y="555200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99" name="文本框 398"/>
            <p:cNvSpPr txBox="1"/>
            <p:nvPr/>
          </p:nvSpPr>
          <p:spPr>
            <a:xfrm>
              <a:off x="1511389" y="573293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1.25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039640" y="4727387"/>
            <a:ext cx="3556797" cy="2085989"/>
            <a:chOff x="5039640" y="4727781"/>
            <a:chExt cx="3556797" cy="2085989"/>
          </a:xfrm>
        </p:grpSpPr>
        <p:grpSp>
          <p:nvGrpSpPr>
            <p:cNvPr id="346" name="组合 345"/>
            <p:cNvGrpSpPr/>
            <p:nvPr/>
          </p:nvGrpSpPr>
          <p:grpSpPr>
            <a:xfrm>
              <a:off x="5039640" y="4727781"/>
              <a:ext cx="3556797" cy="2085989"/>
              <a:chOff x="5039640" y="4295339"/>
              <a:chExt cx="3556797" cy="2085989"/>
            </a:xfrm>
          </p:grpSpPr>
          <p:grpSp>
            <p:nvGrpSpPr>
              <p:cNvPr id="347" name="组合 346"/>
              <p:cNvGrpSpPr/>
              <p:nvPr/>
            </p:nvGrpSpPr>
            <p:grpSpPr>
              <a:xfrm>
                <a:off x="5039640" y="4295339"/>
                <a:ext cx="3556797" cy="2085989"/>
                <a:chOff x="3402457" y="1284269"/>
                <a:chExt cx="3556797" cy="2085989"/>
              </a:xfrm>
            </p:grpSpPr>
            <p:sp>
              <p:nvSpPr>
                <p:cNvPr id="356" name="文本框 355"/>
                <p:cNvSpPr txBox="1"/>
                <p:nvPr/>
              </p:nvSpPr>
              <p:spPr>
                <a:xfrm>
                  <a:off x="5194800" y="1521211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7" name="矩形 356"/>
                <p:cNvSpPr/>
                <p:nvPr/>
              </p:nvSpPr>
              <p:spPr>
                <a:xfrm rot="2700000">
                  <a:off x="4890975" y="1737466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8" name="矩形 357"/>
                <p:cNvSpPr/>
                <p:nvPr/>
              </p:nvSpPr>
              <p:spPr>
                <a:xfrm rot="2700000">
                  <a:off x="4636417" y="1992024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9" name="矩形 358"/>
                <p:cNvSpPr/>
                <p:nvPr/>
              </p:nvSpPr>
              <p:spPr>
                <a:xfrm rot="2700000">
                  <a:off x="5145533" y="1992024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0" name="矩形 359"/>
                <p:cNvSpPr/>
                <p:nvPr/>
              </p:nvSpPr>
              <p:spPr>
                <a:xfrm rot="2700000">
                  <a:off x="4890975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1" name="矩形 360"/>
                <p:cNvSpPr/>
                <p:nvPr/>
              </p:nvSpPr>
              <p:spPr>
                <a:xfrm rot="2700000">
                  <a:off x="4381858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2" name="矩形 361"/>
                <p:cNvSpPr/>
                <p:nvPr/>
              </p:nvSpPr>
              <p:spPr>
                <a:xfrm rot="2700000">
                  <a:off x="4127300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3" name="矩形 362"/>
                <p:cNvSpPr/>
                <p:nvPr/>
              </p:nvSpPr>
              <p:spPr>
                <a:xfrm rot="2700000">
                  <a:off x="4636417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4" name="矩形 363"/>
                <p:cNvSpPr/>
                <p:nvPr/>
              </p:nvSpPr>
              <p:spPr>
                <a:xfrm rot="2700000">
                  <a:off x="4381858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5" name="矩形 364"/>
                <p:cNvSpPr/>
                <p:nvPr/>
              </p:nvSpPr>
              <p:spPr>
                <a:xfrm rot="2700000">
                  <a:off x="5400092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6" name="矩形 365"/>
                <p:cNvSpPr/>
                <p:nvPr/>
              </p:nvSpPr>
              <p:spPr>
                <a:xfrm rot="2700000">
                  <a:off x="5145533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7" name="矩形 366"/>
                <p:cNvSpPr/>
                <p:nvPr/>
              </p:nvSpPr>
              <p:spPr>
                <a:xfrm rot="2700000">
                  <a:off x="5654650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8" name="矩形 367"/>
                <p:cNvSpPr/>
                <p:nvPr/>
              </p:nvSpPr>
              <p:spPr>
                <a:xfrm rot="2700000">
                  <a:off x="5400092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9" name="矩形 368"/>
                <p:cNvSpPr/>
                <p:nvPr/>
              </p:nvSpPr>
              <p:spPr>
                <a:xfrm rot="2700000">
                  <a:off x="4890975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0" name="矩形 369"/>
                <p:cNvSpPr/>
                <p:nvPr/>
              </p:nvSpPr>
              <p:spPr>
                <a:xfrm rot="2700000">
                  <a:off x="4636417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1" name="矩形 370"/>
                <p:cNvSpPr/>
                <p:nvPr/>
              </p:nvSpPr>
              <p:spPr>
                <a:xfrm rot="2700000">
                  <a:off x="5145533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2" name="矩形 371"/>
                <p:cNvSpPr/>
                <p:nvPr/>
              </p:nvSpPr>
              <p:spPr>
                <a:xfrm rot="2700000">
                  <a:off x="5909209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3" name="矩形 372"/>
                <p:cNvSpPr/>
                <p:nvPr/>
              </p:nvSpPr>
              <p:spPr>
                <a:xfrm rot="2700000">
                  <a:off x="5654650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4" name="矩形 373"/>
                <p:cNvSpPr/>
                <p:nvPr/>
              </p:nvSpPr>
              <p:spPr>
                <a:xfrm rot="2700000">
                  <a:off x="6163767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5" name="矩形 374"/>
                <p:cNvSpPr/>
                <p:nvPr/>
              </p:nvSpPr>
              <p:spPr>
                <a:xfrm rot="2700000">
                  <a:off x="3872741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6" name="矩形 375"/>
                <p:cNvSpPr/>
                <p:nvPr/>
              </p:nvSpPr>
              <p:spPr>
                <a:xfrm rot="2700000">
                  <a:off x="3618183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7" name="矩形 376"/>
                <p:cNvSpPr/>
                <p:nvPr/>
              </p:nvSpPr>
              <p:spPr>
                <a:xfrm rot="2700000">
                  <a:off x="4127300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8" name="文本框 377"/>
                <p:cNvSpPr txBox="1"/>
                <p:nvPr/>
              </p:nvSpPr>
              <p:spPr>
                <a:xfrm>
                  <a:off x="4931994" y="128426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</a:t>
                  </a:r>
                  <a:endParaRPr lang="zh-CN" altLang="en-US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9" name="文本框 378"/>
                <p:cNvSpPr txBox="1"/>
                <p:nvPr/>
              </p:nvSpPr>
              <p:spPr>
                <a:xfrm>
                  <a:off x="4685683" y="1531014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0" name="文本框 379"/>
                <p:cNvSpPr txBox="1"/>
                <p:nvPr/>
              </p:nvSpPr>
              <p:spPr>
                <a:xfrm>
                  <a:off x="4427954" y="1785571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1" name="文本框 380"/>
                <p:cNvSpPr txBox="1"/>
                <p:nvPr/>
              </p:nvSpPr>
              <p:spPr>
                <a:xfrm>
                  <a:off x="4181802" y="202444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2" name="文本框 381"/>
                <p:cNvSpPr txBox="1"/>
                <p:nvPr/>
              </p:nvSpPr>
              <p:spPr>
                <a:xfrm>
                  <a:off x="3918740" y="2301446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3" name="文本框 382"/>
                <p:cNvSpPr txBox="1"/>
                <p:nvPr/>
              </p:nvSpPr>
              <p:spPr>
                <a:xfrm>
                  <a:off x="3656267" y="2542640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4" name="文本框 383"/>
                <p:cNvSpPr txBox="1"/>
                <p:nvPr/>
              </p:nvSpPr>
              <p:spPr>
                <a:xfrm>
                  <a:off x="3402457" y="280304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5" name="文本框 384"/>
                <p:cNvSpPr txBox="1"/>
                <p:nvPr/>
              </p:nvSpPr>
              <p:spPr>
                <a:xfrm>
                  <a:off x="5456264" y="1786892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6" name="文本框 385"/>
                <p:cNvSpPr txBox="1"/>
                <p:nvPr/>
              </p:nvSpPr>
              <p:spPr>
                <a:xfrm>
                  <a:off x="5710821" y="203032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7" name="文本框 386"/>
                <p:cNvSpPr txBox="1"/>
                <p:nvPr/>
              </p:nvSpPr>
              <p:spPr>
                <a:xfrm>
                  <a:off x="5956894" y="229245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8" name="文本框 387"/>
                <p:cNvSpPr txBox="1"/>
                <p:nvPr/>
              </p:nvSpPr>
              <p:spPr>
                <a:xfrm>
                  <a:off x="6211452" y="253918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9" name="文本框 388"/>
                <p:cNvSpPr txBox="1"/>
                <p:nvPr/>
              </p:nvSpPr>
              <p:spPr>
                <a:xfrm>
                  <a:off x="6463954" y="279719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0" name="文本框 389"/>
                <p:cNvSpPr txBox="1"/>
                <p:nvPr/>
              </p:nvSpPr>
              <p:spPr>
                <a:xfrm>
                  <a:off x="3825742" y="277168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0.30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1" name="文本框 390"/>
                <p:cNvSpPr txBox="1"/>
                <p:nvPr/>
              </p:nvSpPr>
              <p:spPr>
                <a:xfrm>
                  <a:off x="6097842" y="3029620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0.10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2" name="文本框 391"/>
                <p:cNvSpPr txBox="1"/>
                <p:nvPr/>
              </p:nvSpPr>
              <p:spPr>
                <a:xfrm>
                  <a:off x="5576307" y="304053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3" name="文本框 392"/>
                <p:cNvSpPr txBox="1"/>
                <p:nvPr/>
              </p:nvSpPr>
              <p:spPr>
                <a:xfrm>
                  <a:off x="5096677" y="304053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4" name="文本框 393"/>
                <p:cNvSpPr txBox="1"/>
                <p:nvPr/>
              </p:nvSpPr>
              <p:spPr>
                <a:xfrm>
                  <a:off x="4593211" y="3032652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5" name="文本框 394"/>
                <p:cNvSpPr txBox="1"/>
                <p:nvPr/>
              </p:nvSpPr>
              <p:spPr>
                <a:xfrm>
                  <a:off x="4074807" y="3034974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0.10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6" name="文本框 395"/>
                <p:cNvSpPr txBox="1"/>
                <p:nvPr/>
              </p:nvSpPr>
              <p:spPr>
                <a:xfrm>
                  <a:off x="3565010" y="305760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7" name="文本框 396"/>
                <p:cNvSpPr txBox="1"/>
                <p:nvPr/>
              </p:nvSpPr>
              <p:spPr>
                <a:xfrm>
                  <a:off x="3946399" y="176988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8" name="文本框 397"/>
                <p:cNvSpPr txBox="1"/>
                <p:nvPr/>
              </p:nvSpPr>
              <p:spPr>
                <a:xfrm>
                  <a:off x="5972288" y="1808013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48" name="文本框 347"/>
              <p:cNvSpPr txBox="1"/>
              <p:nvPr/>
            </p:nvSpPr>
            <p:spPr>
              <a:xfrm>
                <a:off x="5956333" y="578916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9" name="文本框 348"/>
              <p:cNvSpPr txBox="1"/>
              <p:nvPr/>
            </p:nvSpPr>
            <p:spPr>
              <a:xfrm>
                <a:off x="6477062" y="580826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0" name="文本框 349"/>
              <p:cNvSpPr txBox="1"/>
              <p:nvPr/>
            </p:nvSpPr>
            <p:spPr>
              <a:xfrm>
                <a:off x="6995466" y="578275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1" name="文本框 350"/>
              <p:cNvSpPr txBox="1"/>
              <p:nvPr/>
            </p:nvSpPr>
            <p:spPr>
              <a:xfrm>
                <a:off x="7507036" y="5791486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2" name="文本框 351"/>
              <p:cNvSpPr txBox="1"/>
              <p:nvPr/>
            </p:nvSpPr>
            <p:spPr>
              <a:xfrm>
                <a:off x="5700980" y="554662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3" name="文本框 352"/>
              <p:cNvSpPr txBox="1"/>
              <p:nvPr/>
            </p:nvSpPr>
            <p:spPr>
              <a:xfrm>
                <a:off x="6210097" y="554662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4" name="文本框 353"/>
              <p:cNvSpPr txBox="1"/>
              <p:nvPr/>
            </p:nvSpPr>
            <p:spPr>
              <a:xfrm>
                <a:off x="6720470" y="553929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5" name="文本框 354"/>
              <p:cNvSpPr txBox="1"/>
              <p:nvPr/>
            </p:nvSpPr>
            <p:spPr>
              <a:xfrm>
                <a:off x="7231093" y="5554645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00" name="文本框 399"/>
            <p:cNvSpPr txBox="1"/>
            <p:nvPr/>
          </p:nvSpPr>
          <p:spPr>
            <a:xfrm>
              <a:off x="5959019" y="5735575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0.55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6896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199" y="122238"/>
            <a:ext cx="8350819" cy="714375"/>
          </a:xfrm>
        </p:spPr>
        <p:txBody>
          <a:bodyPr/>
          <a:lstStyle/>
          <a:p>
            <a:pPr eaLnBrk="1" hangingPunct="1"/>
            <a:r>
              <a:rPr lang="en-US" altLang="zh-CN" sz="3600" b="0" dirty="0"/>
              <a:t>An Example of Optimal Binary Search Tree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8197" r="-6006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08197" r="-6006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08197" r="-60069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2" name="Text Box 5"/>
          <p:cNvSpPr txBox="1">
            <a:spLocks/>
          </p:cNvSpPr>
          <p:nvPr/>
        </p:nvSpPr>
        <p:spPr bwMode="auto">
          <a:xfrm>
            <a:off x="245233" y="2081883"/>
            <a:ext cx="427431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Step 3</a:t>
            </a:r>
            <a:r>
              <a:rPr lang="zh-CN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 </a:t>
            </a:r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Computing 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i+2], w[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i+2]</a:t>
            </a:r>
            <a:endParaRPr lang="zh-CN" altLang="zh-CN" sz="2200" i="1" dirty="0">
              <a:solidFill>
                <a:srgbClr val="FF26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84978" y="2764195"/>
                <a:ext cx="4603046" cy="2110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])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2,2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2,3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5,4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+0.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60+0.50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1.20</m:t>
                              </m:r>
                            </m:e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+0.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+0.5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1.20</m:t>
                              </m:r>
                            </m:e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+0.0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+0.5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=1.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78" y="2764195"/>
                <a:ext cx="4603046" cy="2110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/>
              <p:cNvSpPr txBox="1"/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>
                          <a:latin typeface="Cambria Math" panose="02040503050406030204" pitchFamily="18" charset="0"/>
                        </a:rPr>
                        <m:t>𝑗</m:t>
                      </m:r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 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=0.35+0.10+0.05=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0.50</m:t>
                      </m:r>
                    </m:oMath>
                  </m:oMathPara>
                </a14:m>
                <a:endParaRPr lang="en-US" altLang="zh-CN" sz="16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9" name="文本框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592010" y="4727387"/>
            <a:ext cx="3556797" cy="2085989"/>
            <a:chOff x="592010" y="4725144"/>
            <a:chExt cx="3556797" cy="2085989"/>
          </a:xfrm>
        </p:grpSpPr>
        <p:grpSp>
          <p:nvGrpSpPr>
            <p:cNvPr id="293" name="组合 292"/>
            <p:cNvGrpSpPr/>
            <p:nvPr/>
          </p:nvGrpSpPr>
          <p:grpSpPr>
            <a:xfrm>
              <a:off x="592010" y="4725144"/>
              <a:ext cx="3556797" cy="2085989"/>
              <a:chOff x="592010" y="4292702"/>
              <a:chExt cx="3556797" cy="2085989"/>
            </a:xfrm>
          </p:grpSpPr>
          <p:grpSp>
            <p:nvGrpSpPr>
              <p:cNvPr id="294" name="组合 293"/>
              <p:cNvGrpSpPr/>
              <p:nvPr/>
            </p:nvGrpSpPr>
            <p:grpSpPr>
              <a:xfrm>
                <a:off x="592010" y="4292702"/>
                <a:ext cx="3556797" cy="2085989"/>
                <a:chOff x="3402457" y="1284269"/>
                <a:chExt cx="3556797" cy="2085989"/>
              </a:xfrm>
            </p:grpSpPr>
            <p:sp>
              <p:nvSpPr>
                <p:cNvPr id="303" name="文本框 302"/>
                <p:cNvSpPr txBox="1"/>
                <p:nvPr/>
              </p:nvSpPr>
              <p:spPr>
                <a:xfrm>
                  <a:off x="5194800" y="1521211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4" name="矩形 303"/>
                <p:cNvSpPr/>
                <p:nvPr/>
              </p:nvSpPr>
              <p:spPr>
                <a:xfrm rot="2700000">
                  <a:off x="4890975" y="1737466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5" name="矩形 304"/>
                <p:cNvSpPr/>
                <p:nvPr/>
              </p:nvSpPr>
              <p:spPr>
                <a:xfrm rot="2700000">
                  <a:off x="4636417" y="1992024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6" name="矩形 305"/>
                <p:cNvSpPr/>
                <p:nvPr/>
              </p:nvSpPr>
              <p:spPr>
                <a:xfrm rot="2700000">
                  <a:off x="5145533" y="1992024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7" name="矩形 306"/>
                <p:cNvSpPr/>
                <p:nvPr/>
              </p:nvSpPr>
              <p:spPr>
                <a:xfrm rot="2700000">
                  <a:off x="4890975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8" name="矩形 307"/>
                <p:cNvSpPr/>
                <p:nvPr/>
              </p:nvSpPr>
              <p:spPr>
                <a:xfrm rot="2700000">
                  <a:off x="4381858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9" name="矩形 308"/>
                <p:cNvSpPr/>
                <p:nvPr/>
              </p:nvSpPr>
              <p:spPr>
                <a:xfrm rot="2700000">
                  <a:off x="4127300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0" name="矩形 309"/>
                <p:cNvSpPr/>
                <p:nvPr/>
              </p:nvSpPr>
              <p:spPr>
                <a:xfrm rot="2700000">
                  <a:off x="4636417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1" name="矩形 310"/>
                <p:cNvSpPr/>
                <p:nvPr/>
              </p:nvSpPr>
              <p:spPr>
                <a:xfrm rot="2700000">
                  <a:off x="4381858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2" name="矩形 311"/>
                <p:cNvSpPr/>
                <p:nvPr/>
              </p:nvSpPr>
              <p:spPr>
                <a:xfrm rot="2700000">
                  <a:off x="5400092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3" name="矩形 312"/>
                <p:cNvSpPr/>
                <p:nvPr/>
              </p:nvSpPr>
              <p:spPr>
                <a:xfrm rot="2700000">
                  <a:off x="5145533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4" name="矩形 313"/>
                <p:cNvSpPr/>
                <p:nvPr/>
              </p:nvSpPr>
              <p:spPr>
                <a:xfrm rot="2700000">
                  <a:off x="5654650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5" name="矩形 314"/>
                <p:cNvSpPr/>
                <p:nvPr/>
              </p:nvSpPr>
              <p:spPr>
                <a:xfrm rot="2700000">
                  <a:off x="5400092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6" name="矩形 315"/>
                <p:cNvSpPr/>
                <p:nvPr/>
              </p:nvSpPr>
              <p:spPr>
                <a:xfrm rot="2700000">
                  <a:off x="4890975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7" name="矩形 316"/>
                <p:cNvSpPr/>
                <p:nvPr/>
              </p:nvSpPr>
              <p:spPr>
                <a:xfrm rot="2700000">
                  <a:off x="4636417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8" name="矩形 317"/>
                <p:cNvSpPr/>
                <p:nvPr/>
              </p:nvSpPr>
              <p:spPr>
                <a:xfrm rot="2700000">
                  <a:off x="5145533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9" name="矩形 318"/>
                <p:cNvSpPr/>
                <p:nvPr/>
              </p:nvSpPr>
              <p:spPr>
                <a:xfrm rot="2700000">
                  <a:off x="5909209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0" name="矩形 319"/>
                <p:cNvSpPr/>
                <p:nvPr/>
              </p:nvSpPr>
              <p:spPr>
                <a:xfrm rot="2700000">
                  <a:off x="5654650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1" name="矩形 320"/>
                <p:cNvSpPr/>
                <p:nvPr/>
              </p:nvSpPr>
              <p:spPr>
                <a:xfrm rot="2700000">
                  <a:off x="6163767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2" name="矩形 321"/>
                <p:cNvSpPr/>
                <p:nvPr/>
              </p:nvSpPr>
              <p:spPr>
                <a:xfrm rot="2700000">
                  <a:off x="3872741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3" name="矩形 322"/>
                <p:cNvSpPr/>
                <p:nvPr/>
              </p:nvSpPr>
              <p:spPr>
                <a:xfrm rot="2700000">
                  <a:off x="3618183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4" name="矩形 323"/>
                <p:cNvSpPr/>
                <p:nvPr/>
              </p:nvSpPr>
              <p:spPr>
                <a:xfrm rot="2700000">
                  <a:off x="4127300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5" name="文本框 324"/>
                <p:cNvSpPr txBox="1"/>
                <p:nvPr/>
              </p:nvSpPr>
              <p:spPr>
                <a:xfrm>
                  <a:off x="4931994" y="128426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  <a:endParaRPr lang="zh-CN" altLang="en-US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6" name="文本框 325"/>
                <p:cNvSpPr txBox="1"/>
                <p:nvPr/>
              </p:nvSpPr>
              <p:spPr>
                <a:xfrm>
                  <a:off x="4685683" y="1531014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7" name="文本框 326"/>
                <p:cNvSpPr txBox="1"/>
                <p:nvPr/>
              </p:nvSpPr>
              <p:spPr>
                <a:xfrm>
                  <a:off x="4427954" y="1785571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8" name="文本框 327"/>
                <p:cNvSpPr txBox="1"/>
                <p:nvPr/>
              </p:nvSpPr>
              <p:spPr>
                <a:xfrm>
                  <a:off x="4181802" y="202444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9" name="文本框 328"/>
                <p:cNvSpPr txBox="1"/>
                <p:nvPr/>
              </p:nvSpPr>
              <p:spPr>
                <a:xfrm>
                  <a:off x="3918740" y="2301446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0" name="文本框 329"/>
                <p:cNvSpPr txBox="1"/>
                <p:nvPr/>
              </p:nvSpPr>
              <p:spPr>
                <a:xfrm>
                  <a:off x="3656267" y="2542640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1" name="文本框 330"/>
                <p:cNvSpPr txBox="1"/>
                <p:nvPr/>
              </p:nvSpPr>
              <p:spPr>
                <a:xfrm>
                  <a:off x="3402457" y="280304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2" name="文本框 331"/>
                <p:cNvSpPr txBox="1"/>
                <p:nvPr/>
              </p:nvSpPr>
              <p:spPr>
                <a:xfrm>
                  <a:off x="5456264" y="1786892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3" name="文本框 332"/>
                <p:cNvSpPr txBox="1"/>
                <p:nvPr/>
              </p:nvSpPr>
              <p:spPr>
                <a:xfrm>
                  <a:off x="5710821" y="203032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4" name="文本框 333"/>
                <p:cNvSpPr txBox="1"/>
                <p:nvPr/>
              </p:nvSpPr>
              <p:spPr>
                <a:xfrm>
                  <a:off x="5956894" y="229245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5" name="文本框 334"/>
                <p:cNvSpPr txBox="1"/>
                <p:nvPr/>
              </p:nvSpPr>
              <p:spPr>
                <a:xfrm>
                  <a:off x="6211452" y="253918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6" name="文本框 335"/>
                <p:cNvSpPr txBox="1"/>
                <p:nvPr/>
              </p:nvSpPr>
              <p:spPr>
                <a:xfrm>
                  <a:off x="6463954" y="279719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7" name="文本框 336"/>
                <p:cNvSpPr txBox="1"/>
                <p:nvPr/>
              </p:nvSpPr>
              <p:spPr>
                <a:xfrm>
                  <a:off x="3825742" y="277168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8" name="文本框 337"/>
                <p:cNvSpPr txBox="1"/>
                <p:nvPr/>
              </p:nvSpPr>
              <p:spPr>
                <a:xfrm>
                  <a:off x="6097842" y="3029620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0.10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9" name="文本框 338"/>
                <p:cNvSpPr txBox="1"/>
                <p:nvPr/>
              </p:nvSpPr>
              <p:spPr>
                <a:xfrm>
                  <a:off x="5576307" y="304053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0" name="文本框 339"/>
                <p:cNvSpPr txBox="1"/>
                <p:nvPr/>
              </p:nvSpPr>
              <p:spPr>
                <a:xfrm>
                  <a:off x="5096677" y="304053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1" name="文本框 340"/>
                <p:cNvSpPr txBox="1"/>
                <p:nvPr/>
              </p:nvSpPr>
              <p:spPr>
                <a:xfrm>
                  <a:off x="4593211" y="3032652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2" name="文本框 341"/>
                <p:cNvSpPr txBox="1"/>
                <p:nvPr/>
              </p:nvSpPr>
              <p:spPr>
                <a:xfrm>
                  <a:off x="4074807" y="3034974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0.10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3" name="文本框 342"/>
                <p:cNvSpPr txBox="1"/>
                <p:nvPr/>
              </p:nvSpPr>
              <p:spPr>
                <a:xfrm>
                  <a:off x="3565010" y="305760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4" name="文本框 343"/>
                <p:cNvSpPr txBox="1"/>
                <p:nvPr/>
              </p:nvSpPr>
              <p:spPr>
                <a:xfrm>
                  <a:off x="3946399" y="176988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5" name="文本框 344"/>
                <p:cNvSpPr txBox="1"/>
                <p:nvPr/>
              </p:nvSpPr>
              <p:spPr>
                <a:xfrm>
                  <a:off x="5972288" y="1808013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5" name="文本框 294"/>
              <p:cNvSpPr txBox="1"/>
              <p:nvPr/>
            </p:nvSpPr>
            <p:spPr>
              <a:xfrm>
                <a:off x="1517780" y="578885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6" name="文本框 295"/>
              <p:cNvSpPr txBox="1"/>
              <p:nvPr/>
            </p:nvSpPr>
            <p:spPr>
              <a:xfrm>
                <a:off x="2029432" y="580563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文本框 296"/>
              <p:cNvSpPr txBox="1"/>
              <p:nvPr/>
            </p:nvSpPr>
            <p:spPr>
              <a:xfrm>
                <a:off x="2547836" y="578012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文本框 297"/>
              <p:cNvSpPr txBox="1"/>
              <p:nvPr/>
            </p:nvSpPr>
            <p:spPr>
              <a:xfrm>
                <a:off x="3059406" y="578884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文本框 298"/>
              <p:cNvSpPr txBox="1"/>
              <p:nvPr/>
            </p:nvSpPr>
            <p:spPr>
              <a:xfrm>
                <a:off x="1253350" y="554398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文本框 299"/>
              <p:cNvSpPr txBox="1"/>
              <p:nvPr/>
            </p:nvSpPr>
            <p:spPr>
              <a:xfrm>
                <a:off x="1762467" y="554398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文本框 300"/>
              <p:cNvSpPr txBox="1"/>
              <p:nvPr/>
            </p:nvSpPr>
            <p:spPr>
              <a:xfrm>
                <a:off x="2272840" y="5536655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文本框 301"/>
              <p:cNvSpPr txBox="1"/>
              <p:nvPr/>
            </p:nvSpPr>
            <p:spPr>
              <a:xfrm>
                <a:off x="2783463" y="555200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99" name="文本框 398"/>
            <p:cNvSpPr txBox="1"/>
            <p:nvPr/>
          </p:nvSpPr>
          <p:spPr>
            <a:xfrm>
              <a:off x="1511389" y="573293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1.25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2023932" y="572536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1.20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039640" y="4727387"/>
            <a:ext cx="3556797" cy="2085989"/>
            <a:chOff x="5039640" y="4727781"/>
            <a:chExt cx="3556797" cy="2085989"/>
          </a:xfrm>
        </p:grpSpPr>
        <p:grpSp>
          <p:nvGrpSpPr>
            <p:cNvPr id="346" name="组合 345"/>
            <p:cNvGrpSpPr/>
            <p:nvPr/>
          </p:nvGrpSpPr>
          <p:grpSpPr>
            <a:xfrm>
              <a:off x="5039640" y="4727781"/>
              <a:ext cx="3556797" cy="2085989"/>
              <a:chOff x="5039640" y="4295339"/>
              <a:chExt cx="3556797" cy="2085989"/>
            </a:xfrm>
          </p:grpSpPr>
          <p:grpSp>
            <p:nvGrpSpPr>
              <p:cNvPr id="347" name="组合 346"/>
              <p:cNvGrpSpPr/>
              <p:nvPr/>
            </p:nvGrpSpPr>
            <p:grpSpPr>
              <a:xfrm>
                <a:off x="5039640" y="4295339"/>
                <a:ext cx="3556797" cy="2085989"/>
                <a:chOff x="3402457" y="1284269"/>
                <a:chExt cx="3556797" cy="2085989"/>
              </a:xfrm>
            </p:grpSpPr>
            <p:sp>
              <p:nvSpPr>
                <p:cNvPr id="356" name="文本框 355"/>
                <p:cNvSpPr txBox="1"/>
                <p:nvPr/>
              </p:nvSpPr>
              <p:spPr>
                <a:xfrm>
                  <a:off x="5194800" y="1521211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7" name="矩形 356"/>
                <p:cNvSpPr/>
                <p:nvPr/>
              </p:nvSpPr>
              <p:spPr>
                <a:xfrm rot="2700000">
                  <a:off x="4890975" y="1737466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8" name="矩形 357"/>
                <p:cNvSpPr/>
                <p:nvPr/>
              </p:nvSpPr>
              <p:spPr>
                <a:xfrm rot="2700000">
                  <a:off x="4636417" y="1992024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9" name="矩形 358"/>
                <p:cNvSpPr/>
                <p:nvPr/>
              </p:nvSpPr>
              <p:spPr>
                <a:xfrm rot="2700000">
                  <a:off x="5145533" y="1992024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0" name="矩形 359"/>
                <p:cNvSpPr/>
                <p:nvPr/>
              </p:nvSpPr>
              <p:spPr>
                <a:xfrm rot="2700000">
                  <a:off x="4890975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1" name="矩形 360"/>
                <p:cNvSpPr/>
                <p:nvPr/>
              </p:nvSpPr>
              <p:spPr>
                <a:xfrm rot="2700000">
                  <a:off x="4381858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2" name="矩形 361"/>
                <p:cNvSpPr/>
                <p:nvPr/>
              </p:nvSpPr>
              <p:spPr>
                <a:xfrm rot="2700000">
                  <a:off x="4127300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3" name="矩形 362"/>
                <p:cNvSpPr/>
                <p:nvPr/>
              </p:nvSpPr>
              <p:spPr>
                <a:xfrm rot="2700000">
                  <a:off x="4636417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4" name="矩形 363"/>
                <p:cNvSpPr/>
                <p:nvPr/>
              </p:nvSpPr>
              <p:spPr>
                <a:xfrm rot="2700000">
                  <a:off x="4381858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5" name="矩形 364"/>
                <p:cNvSpPr/>
                <p:nvPr/>
              </p:nvSpPr>
              <p:spPr>
                <a:xfrm rot="2700000">
                  <a:off x="5400092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6" name="矩形 365"/>
                <p:cNvSpPr/>
                <p:nvPr/>
              </p:nvSpPr>
              <p:spPr>
                <a:xfrm rot="2700000">
                  <a:off x="5145533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7" name="矩形 366"/>
                <p:cNvSpPr/>
                <p:nvPr/>
              </p:nvSpPr>
              <p:spPr>
                <a:xfrm rot="2700000">
                  <a:off x="5654650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8" name="矩形 367"/>
                <p:cNvSpPr/>
                <p:nvPr/>
              </p:nvSpPr>
              <p:spPr>
                <a:xfrm rot="2700000">
                  <a:off x="5400092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9" name="矩形 368"/>
                <p:cNvSpPr/>
                <p:nvPr/>
              </p:nvSpPr>
              <p:spPr>
                <a:xfrm rot="2700000">
                  <a:off x="4890975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0" name="矩形 369"/>
                <p:cNvSpPr/>
                <p:nvPr/>
              </p:nvSpPr>
              <p:spPr>
                <a:xfrm rot="2700000">
                  <a:off x="4636417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1" name="矩形 370"/>
                <p:cNvSpPr/>
                <p:nvPr/>
              </p:nvSpPr>
              <p:spPr>
                <a:xfrm rot="2700000">
                  <a:off x="5145533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2" name="矩形 371"/>
                <p:cNvSpPr/>
                <p:nvPr/>
              </p:nvSpPr>
              <p:spPr>
                <a:xfrm rot="2700000">
                  <a:off x="5909209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3" name="矩形 372"/>
                <p:cNvSpPr/>
                <p:nvPr/>
              </p:nvSpPr>
              <p:spPr>
                <a:xfrm rot="2700000">
                  <a:off x="5654650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4" name="矩形 373"/>
                <p:cNvSpPr/>
                <p:nvPr/>
              </p:nvSpPr>
              <p:spPr>
                <a:xfrm rot="2700000">
                  <a:off x="6163767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5" name="矩形 374"/>
                <p:cNvSpPr/>
                <p:nvPr/>
              </p:nvSpPr>
              <p:spPr>
                <a:xfrm rot="2700000">
                  <a:off x="3872741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6" name="矩形 375"/>
                <p:cNvSpPr/>
                <p:nvPr/>
              </p:nvSpPr>
              <p:spPr>
                <a:xfrm rot="2700000">
                  <a:off x="3618183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7" name="矩形 376"/>
                <p:cNvSpPr/>
                <p:nvPr/>
              </p:nvSpPr>
              <p:spPr>
                <a:xfrm rot="2700000">
                  <a:off x="4127300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8" name="文本框 377"/>
                <p:cNvSpPr txBox="1"/>
                <p:nvPr/>
              </p:nvSpPr>
              <p:spPr>
                <a:xfrm>
                  <a:off x="4931994" y="128426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</a:t>
                  </a:r>
                  <a:endParaRPr lang="zh-CN" altLang="en-US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9" name="文本框 378"/>
                <p:cNvSpPr txBox="1"/>
                <p:nvPr/>
              </p:nvSpPr>
              <p:spPr>
                <a:xfrm>
                  <a:off x="4685683" y="1531014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0" name="文本框 379"/>
                <p:cNvSpPr txBox="1"/>
                <p:nvPr/>
              </p:nvSpPr>
              <p:spPr>
                <a:xfrm>
                  <a:off x="4427954" y="1785571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1" name="文本框 380"/>
                <p:cNvSpPr txBox="1"/>
                <p:nvPr/>
              </p:nvSpPr>
              <p:spPr>
                <a:xfrm>
                  <a:off x="4181802" y="202444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2" name="文本框 381"/>
                <p:cNvSpPr txBox="1"/>
                <p:nvPr/>
              </p:nvSpPr>
              <p:spPr>
                <a:xfrm>
                  <a:off x="3918740" y="2301446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3" name="文本框 382"/>
                <p:cNvSpPr txBox="1"/>
                <p:nvPr/>
              </p:nvSpPr>
              <p:spPr>
                <a:xfrm>
                  <a:off x="3656267" y="2542640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4" name="文本框 383"/>
                <p:cNvSpPr txBox="1"/>
                <p:nvPr/>
              </p:nvSpPr>
              <p:spPr>
                <a:xfrm>
                  <a:off x="3402457" y="280304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5" name="文本框 384"/>
                <p:cNvSpPr txBox="1"/>
                <p:nvPr/>
              </p:nvSpPr>
              <p:spPr>
                <a:xfrm>
                  <a:off x="5456264" y="1786892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6" name="文本框 385"/>
                <p:cNvSpPr txBox="1"/>
                <p:nvPr/>
              </p:nvSpPr>
              <p:spPr>
                <a:xfrm>
                  <a:off x="5710821" y="203032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7" name="文本框 386"/>
                <p:cNvSpPr txBox="1"/>
                <p:nvPr/>
              </p:nvSpPr>
              <p:spPr>
                <a:xfrm>
                  <a:off x="5956894" y="229245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8" name="文本框 387"/>
                <p:cNvSpPr txBox="1"/>
                <p:nvPr/>
              </p:nvSpPr>
              <p:spPr>
                <a:xfrm>
                  <a:off x="6211452" y="253918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9" name="文本框 388"/>
                <p:cNvSpPr txBox="1"/>
                <p:nvPr/>
              </p:nvSpPr>
              <p:spPr>
                <a:xfrm>
                  <a:off x="6463954" y="279719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0" name="文本框 389"/>
                <p:cNvSpPr txBox="1"/>
                <p:nvPr/>
              </p:nvSpPr>
              <p:spPr>
                <a:xfrm>
                  <a:off x="3825742" y="277168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0.30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1" name="文本框 390"/>
                <p:cNvSpPr txBox="1"/>
                <p:nvPr/>
              </p:nvSpPr>
              <p:spPr>
                <a:xfrm>
                  <a:off x="6097842" y="3029620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0.10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2" name="文本框 391"/>
                <p:cNvSpPr txBox="1"/>
                <p:nvPr/>
              </p:nvSpPr>
              <p:spPr>
                <a:xfrm>
                  <a:off x="5576307" y="304053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3" name="文本框 392"/>
                <p:cNvSpPr txBox="1"/>
                <p:nvPr/>
              </p:nvSpPr>
              <p:spPr>
                <a:xfrm>
                  <a:off x="5096677" y="304053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4" name="文本框 393"/>
                <p:cNvSpPr txBox="1"/>
                <p:nvPr/>
              </p:nvSpPr>
              <p:spPr>
                <a:xfrm>
                  <a:off x="4593211" y="3032652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5" name="文本框 394"/>
                <p:cNvSpPr txBox="1"/>
                <p:nvPr/>
              </p:nvSpPr>
              <p:spPr>
                <a:xfrm>
                  <a:off x="4074807" y="3034974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0.10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6" name="文本框 395"/>
                <p:cNvSpPr txBox="1"/>
                <p:nvPr/>
              </p:nvSpPr>
              <p:spPr>
                <a:xfrm>
                  <a:off x="3565010" y="305760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7" name="文本框 396"/>
                <p:cNvSpPr txBox="1"/>
                <p:nvPr/>
              </p:nvSpPr>
              <p:spPr>
                <a:xfrm>
                  <a:off x="3946399" y="176988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8" name="文本框 397"/>
                <p:cNvSpPr txBox="1"/>
                <p:nvPr/>
              </p:nvSpPr>
              <p:spPr>
                <a:xfrm>
                  <a:off x="5972288" y="1808013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48" name="文本框 347"/>
              <p:cNvSpPr txBox="1"/>
              <p:nvPr/>
            </p:nvSpPr>
            <p:spPr>
              <a:xfrm>
                <a:off x="5956333" y="578916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9" name="文本框 348"/>
              <p:cNvSpPr txBox="1"/>
              <p:nvPr/>
            </p:nvSpPr>
            <p:spPr>
              <a:xfrm>
                <a:off x="6477062" y="580826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0" name="文本框 349"/>
              <p:cNvSpPr txBox="1"/>
              <p:nvPr/>
            </p:nvSpPr>
            <p:spPr>
              <a:xfrm>
                <a:off x="6995466" y="578275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1" name="文本框 350"/>
              <p:cNvSpPr txBox="1"/>
              <p:nvPr/>
            </p:nvSpPr>
            <p:spPr>
              <a:xfrm>
                <a:off x="7507036" y="5791486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2" name="文本框 351"/>
              <p:cNvSpPr txBox="1"/>
              <p:nvPr/>
            </p:nvSpPr>
            <p:spPr>
              <a:xfrm>
                <a:off x="5700980" y="554662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3" name="文本框 352"/>
              <p:cNvSpPr txBox="1"/>
              <p:nvPr/>
            </p:nvSpPr>
            <p:spPr>
              <a:xfrm>
                <a:off x="6210097" y="554662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4" name="文本框 353"/>
              <p:cNvSpPr txBox="1"/>
              <p:nvPr/>
            </p:nvSpPr>
            <p:spPr>
              <a:xfrm>
                <a:off x="6720470" y="553929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5" name="文本框 354"/>
              <p:cNvSpPr txBox="1"/>
              <p:nvPr/>
            </p:nvSpPr>
            <p:spPr>
              <a:xfrm>
                <a:off x="7231093" y="5554645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5959019" y="5728004"/>
              <a:ext cx="1007843" cy="284570"/>
              <a:chOff x="5959019" y="5728004"/>
              <a:chExt cx="1007843" cy="284570"/>
            </a:xfrm>
          </p:grpSpPr>
          <p:sp>
            <p:nvSpPr>
              <p:cNvPr id="400" name="文本框 399"/>
              <p:cNvSpPr txBox="1"/>
              <p:nvPr/>
            </p:nvSpPr>
            <p:spPr>
              <a:xfrm>
                <a:off x="5959019" y="5735575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6471562" y="572800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0.50</a:t>
                </a:r>
                <a:endParaRPr lang="zh-CN" altLang="en-US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334611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199" y="122238"/>
            <a:ext cx="8350819" cy="714375"/>
          </a:xfrm>
        </p:spPr>
        <p:txBody>
          <a:bodyPr/>
          <a:lstStyle/>
          <a:p>
            <a:pPr eaLnBrk="1" hangingPunct="1"/>
            <a:r>
              <a:rPr lang="en-US" altLang="zh-CN" sz="3600" b="0" dirty="0"/>
              <a:t>An Example of Optimal Binary Search Tree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8197" r="-6006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08197" r="-6006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08197" r="-60069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2" name="Text Box 5"/>
          <p:cNvSpPr txBox="1">
            <a:spLocks/>
          </p:cNvSpPr>
          <p:nvPr/>
        </p:nvSpPr>
        <p:spPr bwMode="auto">
          <a:xfrm>
            <a:off x="245233" y="2081883"/>
            <a:ext cx="427431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Step 3</a:t>
            </a:r>
            <a:r>
              <a:rPr lang="zh-CN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 </a:t>
            </a:r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Computing 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i+2], w[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i+2]</a:t>
            </a:r>
            <a:endParaRPr lang="zh-CN" altLang="zh-CN" sz="2200" i="1" dirty="0">
              <a:solidFill>
                <a:srgbClr val="FF26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84978" y="2764195"/>
                <a:ext cx="4603046" cy="2110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])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3,3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3,4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6,5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05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+0.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90+0.60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1.55</m:t>
                              </m:r>
                            </m:e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+0.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+0.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1.35</m:t>
                              </m:r>
                            </m:e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+0.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+0.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1.30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78" y="2764195"/>
                <a:ext cx="4603046" cy="2110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/>
              <p:cNvSpPr txBox="1"/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>
                          <a:latin typeface="Cambria Math" panose="02040503050406030204" pitchFamily="18" charset="0"/>
                        </a:rPr>
                        <m:t>𝑗</m:t>
                      </m:r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 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=0.30+0.20+0.10=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0.60</m:t>
                      </m:r>
                    </m:oMath>
                  </m:oMathPara>
                </a14:m>
                <a:endParaRPr lang="en-US" altLang="zh-CN" sz="16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9" name="文本框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592010" y="4727387"/>
            <a:ext cx="3556797" cy="2085989"/>
            <a:chOff x="592010" y="4725144"/>
            <a:chExt cx="3556797" cy="2085989"/>
          </a:xfrm>
        </p:grpSpPr>
        <p:grpSp>
          <p:nvGrpSpPr>
            <p:cNvPr id="293" name="组合 292"/>
            <p:cNvGrpSpPr/>
            <p:nvPr/>
          </p:nvGrpSpPr>
          <p:grpSpPr>
            <a:xfrm>
              <a:off x="592010" y="4725144"/>
              <a:ext cx="3556797" cy="2085989"/>
              <a:chOff x="592010" y="4292702"/>
              <a:chExt cx="3556797" cy="2085989"/>
            </a:xfrm>
          </p:grpSpPr>
          <p:grpSp>
            <p:nvGrpSpPr>
              <p:cNvPr id="294" name="组合 293"/>
              <p:cNvGrpSpPr/>
              <p:nvPr/>
            </p:nvGrpSpPr>
            <p:grpSpPr>
              <a:xfrm>
                <a:off x="592010" y="4292702"/>
                <a:ext cx="3556797" cy="2085989"/>
                <a:chOff x="3402457" y="1284269"/>
                <a:chExt cx="3556797" cy="2085989"/>
              </a:xfrm>
            </p:grpSpPr>
            <p:sp>
              <p:nvSpPr>
                <p:cNvPr id="303" name="文本框 302"/>
                <p:cNvSpPr txBox="1"/>
                <p:nvPr/>
              </p:nvSpPr>
              <p:spPr>
                <a:xfrm>
                  <a:off x="5194800" y="1521211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4" name="矩形 303"/>
                <p:cNvSpPr/>
                <p:nvPr/>
              </p:nvSpPr>
              <p:spPr>
                <a:xfrm rot="2700000">
                  <a:off x="4890975" y="1737466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5" name="矩形 304"/>
                <p:cNvSpPr/>
                <p:nvPr/>
              </p:nvSpPr>
              <p:spPr>
                <a:xfrm rot="2700000">
                  <a:off x="4636417" y="1992024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6" name="矩形 305"/>
                <p:cNvSpPr/>
                <p:nvPr/>
              </p:nvSpPr>
              <p:spPr>
                <a:xfrm rot="2700000">
                  <a:off x="5145533" y="1992024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7" name="矩形 306"/>
                <p:cNvSpPr/>
                <p:nvPr/>
              </p:nvSpPr>
              <p:spPr>
                <a:xfrm rot="2700000">
                  <a:off x="4890975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8" name="矩形 307"/>
                <p:cNvSpPr/>
                <p:nvPr/>
              </p:nvSpPr>
              <p:spPr>
                <a:xfrm rot="2700000">
                  <a:off x="4381858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9" name="矩形 308"/>
                <p:cNvSpPr/>
                <p:nvPr/>
              </p:nvSpPr>
              <p:spPr>
                <a:xfrm rot="2700000">
                  <a:off x="4127300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0" name="矩形 309"/>
                <p:cNvSpPr/>
                <p:nvPr/>
              </p:nvSpPr>
              <p:spPr>
                <a:xfrm rot="2700000">
                  <a:off x="4636417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1" name="矩形 310"/>
                <p:cNvSpPr/>
                <p:nvPr/>
              </p:nvSpPr>
              <p:spPr>
                <a:xfrm rot="2700000">
                  <a:off x="4381858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2" name="矩形 311"/>
                <p:cNvSpPr/>
                <p:nvPr/>
              </p:nvSpPr>
              <p:spPr>
                <a:xfrm rot="2700000">
                  <a:off x="5400092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3" name="矩形 312"/>
                <p:cNvSpPr/>
                <p:nvPr/>
              </p:nvSpPr>
              <p:spPr>
                <a:xfrm rot="2700000">
                  <a:off x="5145533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4" name="矩形 313"/>
                <p:cNvSpPr/>
                <p:nvPr/>
              </p:nvSpPr>
              <p:spPr>
                <a:xfrm rot="2700000">
                  <a:off x="5654650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5" name="矩形 314"/>
                <p:cNvSpPr/>
                <p:nvPr/>
              </p:nvSpPr>
              <p:spPr>
                <a:xfrm rot="2700000">
                  <a:off x="5400092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6" name="矩形 315"/>
                <p:cNvSpPr/>
                <p:nvPr/>
              </p:nvSpPr>
              <p:spPr>
                <a:xfrm rot="2700000">
                  <a:off x="4890975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7" name="矩形 316"/>
                <p:cNvSpPr/>
                <p:nvPr/>
              </p:nvSpPr>
              <p:spPr>
                <a:xfrm rot="2700000">
                  <a:off x="4636417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8" name="矩形 317"/>
                <p:cNvSpPr/>
                <p:nvPr/>
              </p:nvSpPr>
              <p:spPr>
                <a:xfrm rot="2700000">
                  <a:off x="5145533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9" name="矩形 318"/>
                <p:cNvSpPr/>
                <p:nvPr/>
              </p:nvSpPr>
              <p:spPr>
                <a:xfrm rot="2700000">
                  <a:off x="5909209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0" name="矩形 319"/>
                <p:cNvSpPr/>
                <p:nvPr/>
              </p:nvSpPr>
              <p:spPr>
                <a:xfrm rot="2700000">
                  <a:off x="5654650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1" name="矩形 320"/>
                <p:cNvSpPr/>
                <p:nvPr/>
              </p:nvSpPr>
              <p:spPr>
                <a:xfrm rot="2700000">
                  <a:off x="6163767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2" name="矩形 321"/>
                <p:cNvSpPr/>
                <p:nvPr/>
              </p:nvSpPr>
              <p:spPr>
                <a:xfrm rot="2700000">
                  <a:off x="3872741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3" name="矩形 322"/>
                <p:cNvSpPr/>
                <p:nvPr/>
              </p:nvSpPr>
              <p:spPr>
                <a:xfrm rot="2700000">
                  <a:off x="3618183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4" name="矩形 323"/>
                <p:cNvSpPr/>
                <p:nvPr/>
              </p:nvSpPr>
              <p:spPr>
                <a:xfrm rot="2700000">
                  <a:off x="4127300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5" name="文本框 324"/>
                <p:cNvSpPr txBox="1"/>
                <p:nvPr/>
              </p:nvSpPr>
              <p:spPr>
                <a:xfrm>
                  <a:off x="4931994" y="128426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  <a:endParaRPr lang="zh-CN" altLang="en-US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6" name="文本框 325"/>
                <p:cNvSpPr txBox="1"/>
                <p:nvPr/>
              </p:nvSpPr>
              <p:spPr>
                <a:xfrm>
                  <a:off x="4685683" y="1531014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7" name="文本框 326"/>
                <p:cNvSpPr txBox="1"/>
                <p:nvPr/>
              </p:nvSpPr>
              <p:spPr>
                <a:xfrm>
                  <a:off x="4427954" y="1785571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8" name="文本框 327"/>
                <p:cNvSpPr txBox="1"/>
                <p:nvPr/>
              </p:nvSpPr>
              <p:spPr>
                <a:xfrm>
                  <a:off x="4181802" y="202444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9" name="文本框 328"/>
                <p:cNvSpPr txBox="1"/>
                <p:nvPr/>
              </p:nvSpPr>
              <p:spPr>
                <a:xfrm>
                  <a:off x="3918740" y="2301446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0" name="文本框 329"/>
                <p:cNvSpPr txBox="1"/>
                <p:nvPr/>
              </p:nvSpPr>
              <p:spPr>
                <a:xfrm>
                  <a:off x="3656267" y="2542640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1" name="文本框 330"/>
                <p:cNvSpPr txBox="1"/>
                <p:nvPr/>
              </p:nvSpPr>
              <p:spPr>
                <a:xfrm>
                  <a:off x="3402457" y="280304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2" name="文本框 331"/>
                <p:cNvSpPr txBox="1"/>
                <p:nvPr/>
              </p:nvSpPr>
              <p:spPr>
                <a:xfrm>
                  <a:off x="5456264" y="1786892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3" name="文本框 332"/>
                <p:cNvSpPr txBox="1"/>
                <p:nvPr/>
              </p:nvSpPr>
              <p:spPr>
                <a:xfrm>
                  <a:off x="5710821" y="203032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4" name="文本框 333"/>
                <p:cNvSpPr txBox="1"/>
                <p:nvPr/>
              </p:nvSpPr>
              <p:spPr>
                <a:xfrm>
                  <a:off x="5956894" y="229245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5" name="文本框 334"/>
                <p:cNvSpPr txBox="1"/>
                <p:nvPr/>
              </p:nvSpPr>
              <p:spPr>
                <a:xfrm>
                  <a:off x="6211452" y="253918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6" name="文本框 335"/>
                <p:cNvSpPr txBox="1"/>
                <p:nvPr/>
              </p:nvSpPr>
              <p:spPr>
                <a:xfrm>
                  <a:off x="6463954" y="279719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7" name="文本框 336"/>
                <p:cNvSpPr txBox="1"/>
                <p:nvPr/>
              </p:nvSpPr>
              <p:spPr>
                <a:xfrm>
                  <a:off x="3825742" y="277168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8" name="文本框 337"/>
                <p:cNvSpPr txBox="1"/>
                <p:nvPr/>
              </p:nvSpPr>
              <p:spPr>
                <a:xfrm>
                  <a:off x="6097842" y="3029620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0.10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9" name="文本框 338"/>
                <p:cNvSpPr txBox="1"/>
                <p:nvPr/>
              </p:nvSpPr>
              <p:spPr>
                <a:xfrm>
                  <a:off x="5576307" y="304053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0" name="文本框 339"/>
                <p:cNvSpPr txBox="1"/>
                <p:nvPr/>
              </p:nvSpPr>
              <p:spPr>
                <a:xfrm>
                  <a:off x="5096677" y="304053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1" name="文本框 340"/>
                <p:cNvSpPr txBox="1"/>
                <p:nvPr/>
              </p:nvSpPr>
              <p:spPr>
                <a:xfrm>
                  <a:off x="4593211" y="3032652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2" name="文本框 341"/>
                <p:cNvSpPr txBox="1"/>
                <p:nvPr/>
              </p:nvSpPr>
              <p:spPr>
                <a:xfrm>
                  <a:off x="4074807" y="3034974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0.10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3" name="文本框 342"/>
                <p:cNvSpPr txBox="1"/>
                <p:nvPr/>
              </p:nvSpPr>
              <p:spPr>
                <a:xfrm>
                  <a:off x="3565010" y="305760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4" name="文本框 343"/>
                <p:cNvSpPr txBox="1"/>
                <p:nvPr/>
              </p:nvSpPr>
              <p:spPr>
                <a:xfrm>
                  <a:off x="3946399" y="176988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5" name="文本框 344"/>
                <p:cNvSpPr txBox="1"/>
                <p:nvPr/>
              </p:nvSpPr>
              <p:spPr>
                <a:xfrm>
                  <a:off x="5972288" y="1808013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5" name="文本框 294"/>
              <p:cNvSpPr txBox="1"/>
              <p:nvPr/>
            </p:nvSpPr>
            <p:spPr>
              <a:xfrm>
                <a:off x="1517780" y="578885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6" name="文本框 295"/>
              <p:cNvSpPr txBox="1"/>
              <p:nvPr/>
            </p:nvSpPr>
            <p:spPr>
              <a:xfrm>
                <a:off x="2029432" y="580563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文本框 296"/>
              <p:cNvSpPr txBox="1"/>
              <p:nvPr/>
            </p:nvSpPr>
            <p:spPr>
              <a:xfrm>
                <a:off x="2547836" y="578012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文本框 297"/>
              <p:cNvSpPr txBox="1"/>
              <p:nvPr/>
            </p:nvSpPr>
            <p:spPr>
              <a:xfrm>
                <a:off x="3059406" y="578884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文本框 298"/>
              <p:cNvSpPr txBox="1"/>
              <p:nvPr/>
            </p:nvSpPr>
            <p:spPr>
              <a:xfrm>
                <a:off x="1253350" y="554398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文本框 299"/>
              <p:cNvSpPr txBox="1"/>
              <p:nvPr/>
            </p:nvSpPr>
            <p:spPr>
              <a:xfrm>
                <a:off x="1762467" y="554398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文本框 300"/>
              <p:cNvSpPr txBox="1"/>
              <p:nvPr/>
            </p:nvSpPr>
            <p:spPr>
              <a:xfrm>
                <a:off x="2272840" y="5536655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文本框 301"/>
              <p:cNvSpPr txBox="1"/>
              <p:nvPr/>
            </p:nvSpPr>
            <p:spPr>
              <a:xfrm>
                <a:off x="2783463" y="555200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99" name="文本框 398"/>
            <p:cNvSpPr txBox="1"/>
            <p:nvPr/>
          </p:nvSpPr>
          <p:spPr>
            <a:xfrm>
              <a:off x="1511389" y="573293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1.25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2023932" y="572536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1.20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2558174" y="5717343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1.30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039640" y="4727387"/>
            <a:ext cx="3556797" cy="2085989"/>
            <a:chOff x="5039640" y="4727781"/>
            <a:chExt cx="3556797" cy="2085989"/>
          </a:xfrm>
        </p:grpSpPr>
        <p:grpSp>
          <p:nvGrpSpPr>
            <p:cNvPr id="346" name="组合 345"/>
            <p:cNvGrpSpPr/>
            <p:nvPr/>
          </p:nvGrpSpPr>
          <p:grpSpPr>
            <a:xfrm>
              <a:off x="5039640" y="4727781"/>
              <a:ext cx="3556797" cy="2085989"/>
              <a:chOff x="5039640" y="4295339"/>
              <a:chExt cx="3556797" cy="2085989"/>
            </a:xfrm>
          </p:grpSpPr>
          <p:grpSp>
            <p:nvGrpSpPr>
              <p:cNvPr id="347" name="组合 346"/>
              <p:cNvGrpSpPr/>
              <p:nvPr/>
            </p:nvGrpSpPr>
            <p:grpSpPr>
              <a:xfrm>
                <a:off x="5039640" y="4295339"/>
                <a:ext cx="3556797" cy="2085989"/>
                <a:chOff x="3402457" y="1284269"/>
                <a:chExt cx="3556797" cy="2085989"/>
              </a:xfrm>
            </p:grpSpPr>
            <p:sp>
              <p:nvSpPr>
                <p:cNvPr id="356" name="文本框 355"/>
                <p:cNvSpPr txBox="1"/>
                <p:nvPr/>
              </p:nvSpPr>
              <p:spPr>
                <a:xfrm>
                  <a:off x="5194800" y="1521211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7" name="矩形 356"/>
                <p:cNvSpPr/>
                <p:nvPr/>
              </p:nvSpPr>
              <p:spPr>
                <a:xfrm rot="2700000">
                  <a:off x="4890975" y="1737466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8" name="矩形 357"/>
                <p:cNvSpPr/>
                <p:nvPr/>
              </p:nvSpPr>
              <p:spPr>
                <a:xfrm rot="2700000">
                  <a:off x="4636417" y="1992024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9" name="矩形 358"/>
                <p:cNvSpPr/>
                <p:nvPr/>
              </p:nvSpPr>
              <p:spPr>
                <a:xfrm rot="2700000">
                  <a:off x="5145533" y="1992024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0" name="矩形 359"/>
                <p:cNvSpPr/>
                <p:nvPr/>
              </p:nvSpPr>
              <p:spPr>
                <a:xfrm rot="2700000">
                  <a:off x="4890975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1" name="矩形 360"/>
                <p:cNvSpPr/>
                <p:nvPr/>
              </p:nvSpPr>
              <p:spPr>
                <a:xfrm rot="2700000">
                  <a:off x="4381858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2" name="矩形 361"/>
                <p:cNvSpPr/>
                <p:nvPr/>
              </p:nvSpPr>
              <p:spPr>
                <a:xfrm rot="2700000">
                  <a:off x="4127300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3" name="矩形 362"/>
                <p:cNvSpPr/>
                <p:nvPr/>
              </p:nvSpPr>
              <p:spPr>
                <a:xfrm rot="2700000">
                  <a:off x="4636417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4" name="矩形 363"/>
                <p:cNvSpPr/>
                <p:nvPr/>
              </p:nvSpPr>
              <p:spPr>
                <a:xfrm rot="2700000">
                  <a:off x="4381858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5" name="矩形 364"/>
                <p:cNvSpPr/>
                <p:nvPr/>
              </p:nvSpPr>
              <p:spPr>
                <a:xfrm rot="2700000">
                  <a:off x="5400092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6" name="矩形 365"/>
                <p:cNvSpPr/>
                <p:nvPr/>
              </p:nvSpPr>
              <p:spPr>
                <a:xfrm rot="2700000">
                  <a:off x="5145533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7" name="矩形 366"/>
                <p:cNvSpPr/>
                <p:nvPr/>
              </p:nvSpPr>
              <p:spPr>
                <a:xfrm rot="2700000">
                  <a:off x="5654650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8" name="矩形 367"/>
                <p:cNvSpPr/>
                <p:nvPr/>
              </p:nvSpPr>
              <p:spPr>
                <a:xfrm rot="2700000">
                  <a:off x="5400092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9" name="矩形 368"/>
                <p:cNvSpPr/>
                <p:nvPr/>
              </p:nvSpPr>
              <p:spPr>
                <a:xfrm rot="2700000">
                  <a:off x="4890975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0" name="矩形 369"/>
                <p:cNvSpPr/>
                <p:nvPr/>
              </p:nvSpPr>
              <p:spPr>
                <a:xfrm rot="2700000">
                  <a:off x="4636417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1" name="矩形 370"/>
                <p:cNvSpPr/>
                <p:nvPr/>
              </p:nvSpPr>
              <p:spPr>
                <a:xfrm rot="2700000">
                  <a:off x="5145533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2" name="矩形 371"/>
                <p:cNvSpPr/>
                <p:nvPr/>
              </p:nvSpPr>
              <p:spPr>
                <a:xfrm rot="2700000">
                  <a:off x="5909209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3" name="矩形 372"/>
                <p:cNvSpPr/>
                <p:nvPr/>
              </p:nvSpPr>
              <p:spPr>
                <a:xfrm rot="2700000">
                  <a:off x="5654650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4" name="矩形 373"/>
                <p:cNvSpPr/>
                <p:nvPr/>
              </p:nvSpPr>
              <p:spPr>
                <a:xfrm rot="2700000">
                  <a:off x="6163767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5" name="矩形 374"/>
                <p:cNvSpPr/>
                <p:nvPr/>
              </p:nvSpPr>
              <p:spPr>
                <a:xfrm rot="2700000">
                  <a:off x="3872741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6" name="矩形 375"/>
                <p:cNvSpPr/>
                <p:nvPr/>
              </p:nvSpPr>
              <p:spPr>
                <a:xfrm rot="2700000">
                  <a:off x="3618183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7" name="矩形 376"/>
                <p:cNvSpPr/>
                <p:nvPr/>
              </p:nvSpPr>
              <p:spPr>
                <a:xfrm rot="2700000">
                  <a:off x="4127300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8" name="文本框 377"/>
                <p:cNvSpPr txBox="1"/>
                <p:nvPr/>
              </p:nvSpPr>
              <p:spPr>
                <a:xfrm>
                  <a:off x="4931994" y="128426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</a:t>
                  </a:r>
                  <a:endParaRPr lang="zh-CN" altLang="en-US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9" name="文本框 378"/>
                <p:cNvSpPr txBox="1"/>
                <p:nvPr/>
              </p:nvSpPr>
              <p:spPr>
                <a:xfrm>
                  <a:off x="4685683" y="1531014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0" name="文本框 379"/>
                <p:cNvSpPr txBox="1"/>
                <p:nvPr/>
              </p:nvSpPr>
              <p:spPr>
                <a:xfrm>
                  <a:off x="4427954" y="1785571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1" name="文本框 380"/>
                <p:cNvSpPr txBox="1"/>
                <p:nvPr/>
              </p:nvSpPr>
              <p:spPr>
                <a:xfrm>
                  <a:off x="4181802" y="202444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2" name="文本框 381"/>
                <p:cNvSpPr txBox="1"/>
                <p:nvPr/>
              </p:nvSpPr>
              <p:spPr>
                <a:xfrm>
                  <a:off x="3918740" y="2301446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3" name="文本框 382"/>
                <p:cNvSpPr txBox="1"/>
                <p:nvPr/>
              </p:nvSpPr>
              <p:spPr>
                <a:xfrm>
                  <a:off x="3656267" y="2542640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4" name="文本框 383"/>
                <p:cNvSpPr txBox="1"/>
                <p:nvPr/>
              </p:nvSpPr>
              <p:spPr>
                <a:xfrm>
                  <a:off x="3402457" y="280304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5" name="文本框 384"/>
                <p:cNvSpPr txBox="1"/>
                <p:nvPr/>
              </p:nvSpPr>
              <p:spPr>
                <a:xfrm>
                  <a:off x="5456264" y="1786892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6" name="文本框 385"/>
                <p:cNvSpPr txBox="1"/>
                <p:nvPr/>
              </p:nvSpPr>
              <p:spPr>
                <a:xfrm>
                  <a:off x="5710821" y="203032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7" name="文本框 386"/>
                <p:cNvSpPr txBox="1"/>
                <p:nvPr/>
              </p:nvSpPr>
              <p:spPr>
                <a:xfrm>
                  <a:off x="5956894" y="229245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8" name="文本框 387"/>
                <p:cNvSpPr txBox="1"/>
                <p:nvPr/>
              </p:nvSpPr>
              <p:spPr>
                <a:xfrm>
                  <a:off x="6211452" y="253918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9" name="文本框 388"/>
                <p:cNvSpPr txBox="1"/>
                <p:nvPr/>
              </p:nvSpPr>
              <p:spPr>
                <a:xfrm>
                  <a:off x="6463954" y="279719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0" name="文本框 389"/>
                <p:cNvSpPr txBox="1"/>
                <p:nvPr/>
              </p:nvSpPr>
              <p:spPr>
                <a:xfrm>
                  <a:off x="3825742" y="277168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0.30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1" name="文本框 390"/>
                <p:cNvSpPr txBox="1"/>
                <p:nvPr/>
              </p:nvSpPr>
              <p:spPr>
                <a:xfrm>
                  <a:off x="6097842" y="3029620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0.10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2" name="文本框 391"/>
                <p:cNvSpPr txBox="1"/>
                <p:nvPr/>
              </p:nvSpPr>
              <p:spPr>
                <a:xfrm>
                  <a:off x="5576307" y="304053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3" name="文本框 392"/>
                <p:cNvSpPr txBox="1"/>
                <p:nvPr/>
              </p:nvSpPr>
              <p:spPr>
                <a:xfrm>
                  <a:off x="5096677" y="304053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4" name="文本框 393"/>
                <p:cNvSpPr txBox="1"/>
                <p:nvPr/>
              </p:nvSpPr>
              <p:spPr>
                <a:xfrm>
                  <a:off x="4593211" y="3032652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5" name="文本框 394"/>
                <p:cNvSpPr txBox="1"/>
                <p:nvPr/>
              </p:nvSpPr>
              <p:spPr>
                <a:xfrm>
                  <a:off x="4074807" y="3034974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0.10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6" name="文本框 395"/>
                <p:cNvSpPr txBox="1"/>
                <p:nvPr/>
              </p:nvSpPr>
              <p:spPr>
                <a:xfrm>
                  <a:off x="3565010" y="305760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7" name="文本框 396"/>
                <p:cNvSpPr txBox="1"/>
                <p:nvPr/>
              </p:nvSpPr>
              <p:spPr>
                <a:xfrm>
                  <a:off x="3946399" y="176988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8" name="文本框 397"/>
                <p:cNvSpPr txBox="1"/>
                <p:nvPr/>
              </p:nvSpPr>
              <p:spPr>
                <a:xfrm>
                  <a:off x="5972288" y="1808013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48" name="文本框 347"/>
              <p:cNvSpPr txBox="1"/>
              <p:nvPr/>
            </p:nvSpPr>
            <p:spPr>
              <a:xfrm>
                <a:off x="5956333" y="578916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9" name="文本框 348"/>
              <p:cNvSpPr txBox="1"/>
              <p:nvPr/>
            </p:nvSpPr>
            <p:spPr>
              <a:xfrm>
                <a:off x="6477062" y="580826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0" name="文本框 349"/>
              <p:cNvSpPr txBox="1"/>
              <p:nvPr/>
            </p:nvSpPr>
            <p:spPr>
              <a:xfrm>
                <a:off x="6995466" y="578275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1" name="文本框 350"/>
              <p:cNvSpPr txBox="1"/>
              <p:nvPr/>
            </p:nvSpPr>
            <p:spPr>
              <a:xfrm>
                <a:off x="7507036" y="5791486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2" name="文本框 351"/>
              <p:cNvSpPr txBox="1"/>
              <p:nvPr/>
            </p:nvSpPr>
            <p:spPr>
              <a:xfrm>
                <a:off x="5700980" y="554662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3" name="文本框 352"/>
              <p:cNvSpPr txBox="1"/>
              <p:nvPr/>
            </p:nvSpPr>
            <p:spPr>
              <a:xfrm>
                <a:off x="6210097" y="554662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4" name="文本框 353"/>
              <p:cNvSpPr txBox="1"/>
              <p:nvPr/>
            </p:nvSpPr>
            <p:spPr>
              <a:xfrm>
                <a:off x="6720470" y="553929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5" name="文本框 354"/>
              <p:cNvSpPr txBox="1"/>
              <p:nvPr/>
            </p:nvSpPr>
            <p:spPr>
              <a:xfrm>
                <a:off x="7231093" y="5554645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5959019" y="5719980"/>
              <a:ext cx="1542085" cy="292594"/>
              <a:chOff x="5959019" y="5719980"/>
              <a:chExt cx="1542085" cy="292594"/>
            </a:xfrm>
          </p:grpSpPr>
          <p:sp>
            <p:nvSpPr>
              <p:cNvPr id="400" name="文本框 399"/>
              <p:cNvSpPr txBox="1"/>
              <p:nvPr/>
            </p:nvSpPr>
            <p:spPr>
              <a:xfrm>
                <a:off x="5959019" y="5735575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6471562" y="572800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文本框 118"/>
              <p:cNvSpPr txBox="1"/>
              <p:nvPr/>
            </p:nvSpPr>
            <p:spPr>
              <a:xfrm>
                <a:off x="7005804" y="571998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0.60</a:t>
                </a:r>
                <a:endParaRPr lang="zh-CN" altLang="en-US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635304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199" y="122238"/>
            <a:ext cx="8350819" cy="714375"/>
          </a:xfrm>
        </p:spPr>
        <p:txBody>
          <a:bodyPr/>
          <a:lstStyle/>
          <a:p>
            <a:pPr eaLnBrk="1" hangingPunct="1"/>
            <a:r>
              <a:rPr lang="en-US" altLang="zh-CN" sz="3600" b="0" dirty="0"/>
              <a:t>An Example of Optimal Binary Search Tree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8197" r="-6006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08197" r="-6006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08197" r="-60069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2" name="Text Box 5"/>
          <p:cNvSpPr txBox="1">
            <a:spLocks/>
          </p:cNvSpPr>
          <p:nvPr/>
        </p:nvSpPr>
        <p:spPr bwMode="auto">
          <a:xfrm>
            <a:off x="245233" y="2081883"/>
            <a:ext cx="427431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Step 4</a:t>
            </a:r>
            <a:r>
              <a:rPr lang="zh-CN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 </a:t>
            </a:r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Computing 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i+3], w[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i+3]</a:t>
            </a:r>
            <a:endParaRPr lang="zh-CN" altLang="zh-CN" sz="2200" i="1" dirty="0">
              <a:solidFill>
                <a:srgbClr val="FF26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84977" y="2764195"/>
                <a:ext cx="5398605" cy="1996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])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=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1,0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2,4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1,4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3,4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1,4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4,4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1,4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1,4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5,4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1,4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0.05+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1.2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0+0.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70, 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  <m:r>
                                <a:rPr lang="en-US" altLang="zh-CN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5+0.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altLang="zh-CN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0+0.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altLang="zh-CN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+0.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+0.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, 1.7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5+0.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05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+0.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1.75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77" y="2764195"/>
                <a:ext cx="5398605" cy="19968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/>
              <p:cNvSpPr txBox="1"/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>
                          <a:latin typeface="Cambria Math" panose="02040503050406030204" pitchFamily="18" charset="0"/>
                        </a:rPr>
                        <m:t>𝑗</m:t>
                      </m:r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 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=0.55+0.10+0.05=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0.70</m:t>
                      </m:r>
                    </m:oMath>
                  </m:oMathPara>
                </a14:m>
                <a:endParaRPr lang="en-US" altLang="zh-CN" sz="16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9" name="文本框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5039640" y="4727781"/>
            <a:ext cx="3556797" cy="2085989"/>
            <a:chOff x="5039640" y="4727781"/>
            <a:chExt cx="3556797" cy="2085989"/>
          </a:xfrm>
        </p:grpSpPr>
        <p:grpSp>
          <p:nvGrpSpPr>
            <p:cNvPr id="346" name="组合 345"/>
            <p:cNvGrpSpPr/>
            <p:nvPr/>
          </p:nvGrpSpPr>
          <p:grpSpPr>
            <a:xfrm>
              <a:off x="5039640" y="4727781"/>
              <a:ext cx="3556797" cy="2085989"/>
              <a:chOff x="5039640" y="4295339"/>
              <a:chExt cx="3556797" cy="2085989"/>
            </a:xfrm>
          </p:grpSpPr>
          <p:grpSp>
            <p:nvGrpSpPr>
              <p:cNvPr id="347" name="组合 346"/>
              <p:cNvGrpSpPr/>
              <p:nvPr/>
            </p:nvGrpSpPr>
            <p:grpSpPr>
              <a:xfrm>
                <a:off x="5039640" y="4295339"/>
                <a:ext cx="3556797" cy="2085989"/>
                <a:chOff x="3402457" y="1284269"/>
                <a:chExt cx="3556797" cy="2085989"/>
              </a:xfrm>
            </p:grpSpPr>
            <p:sp>
              <p:nvSpPr>
                <p:cNvPr id="356" name="文本框 355"/>
                <p:cNvSpPr txBox="1"/>
                <p:nvPr/>
              </p:nvSpPr>
              <p:spPr>
                <a:xfrm>
                  <a:off x="5194800" y="1521211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7" name="矩形 356"/>
                <p:cNvSpPr/>
                <p:nvPr/>
              </p:nvSpPr>
              <p:spPr>
                <a:xfrm rot="2700000">
                  <a:off x="4890975" y="1737466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8" name="矩形 357"/>
                <p:cNvSpPr/>
                <p:nvPr/>
              </p:nvSpPr>
              <p:spPr>
                <a:xfrm rot="2700000">
                  <a:off x="4636417" y="1992024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9" name="矩形 358"/>
                <p:cNvSpPr/>
                <p:nvPr/>
              </p:nvSpPr>
              <p:spPr>
                <a:xfrm rot="2700000">
                  <a:off x="5145533" y="1992024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0" name="矩形 359"/>
                <p:cNvSpPr/>
                <p:nvPr/>
              </p:nvSpPr>
              <p:spPr>
                <a:xfrm rot="2700000">
                  <a:off x="4890975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1" name="矩形 360"/>
                <p:cNvSpPr/>
                <p:nvPr/>
              </p:nvSpPr>
              <p:spPr>
                <a:xfrm rot="2700000">
                  <a:off x="4381858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2" name="矩形 361"/>
                <p:cNvSpPr/>
                <p:nvPr/>
              </p:nvSpPr>
              <p:spPr>
                <a:xfrm rot="2700000">
                  <a:off x="4127300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3" name="矩形 362"/>
                <p:cNvSpPr/>
                <p:nvPr/>
              </p:nvSpPr>
              <p:spPr>
                <a:xfrm rot="2700000">
                  <a:off x="4636417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4" name="矩形 363"/>
                <p:cNvSpPr/>
                <p:nvPr/>
              </p:nvSpPr>
              <p:spPr>
                <a:xfrm rot="2700000">
                  <a:off x="4381858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5" name="矩形 364"/>
                <p:cNvSpPr/>
                <p:nvPr/>
              </p:nvSpPr>
              <p:spPr>
                <a:xfrm rot="2700000">
                  <a:off x="5400092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6" name="矩形 365"/>
                <p:cNvSpPr/>
                <p:nvPr/>
              </p:nvSpPr>
              <p:spPr>
                <a:xfrm rot="2700000">
                  <a:off x="5145533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7" name="矩形 366"/>
                <p:cNvSpPr/>
                <p:nvPr/>
              </p:nvSpPr>
              <p:spPr>
                <a:xfrm rot="2700000">
                  <a:off x="5654650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8" name="矩形 367"/>
                <p:cNvSpPr/>
                <p:nvPr/>
              </p:nvSpPr>
              <p:spPr>
                <a:xfrm rot="2700000">
                  <a:off x="5400092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9" name="矩形 368"/>
                <p:cNvSpPr/>
                <p:nvPr/>
              </p:nvSpPr>
              <p:spPr>
                <a:xfrm rot="2700000">
                  <a:off x="4890975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0" name="矩形 369"/>
                <p:cNvSpPr/>
                <p:nvPr/>
              </p:nvSpPr>
              <p:spPr>
                <a:xfrm rot="2700000">
                  <a:off x="4636417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1" name="矩形 370"/>
                <p:cNvSpPr/>
                <p:nvPr/>
              </p:nvSpPr>
              <p:spPr>
                <a:xfrm rot="2700000">
                  <a:off x="5145533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2" name="矩形 371"/>
                <p:cNvSpPr/>
                <p:nvPr/>
              </p:nvSpPr>
              <p:spPr>
                <a:xfrm rot="2700000">
                  <a:off x="5909209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3" name="矩形 372"/>
                <p:cNvSpPr/>
                <p:nvPr/>
              </p:nvSpPr>
              <p:spPr>
                <a:xfrm rot="2700000">
                  <a:off x="5654650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4" name="矩形 373"/>
                <p:cNvSpPr/>
                <p:nvPr/>
              </p:nvSpPr>
              <p:spPr>
                <a:xfrm rot="2700000">
                  <a:off x="6163767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5" name="矩形 374"/>
                <p:cNvSpPr/>
                <p:nvPr/>
              </p:nvSpPr>
              <p:spPr>
                <a:xfrm rot="2700000">
                  <a:off x="3872741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6" name="矩形 375"/>
                <p:cNvSpPr/>
                <p:nvPr/>
              </p:nvSpPr>
              <p:spPr>
                <a:xfrm rot="2700000">
                  <a:off x="3618183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7" name="矩形 376"/>
                <p:cNvSpPr/>
                <p:nvPr/>
              </p:nvSpPr>
              <p:spPr>
                <a:xfrm rot="2700000">
                  <a:off x="4127300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8" name="文本框 377"/>
                <p:cNvSpPr txBox="1"/>
                <p:nvPr/>
              </p:nvSpPr>
              <p:spPr>
                <a:xfrm>
                  <a:off x="4931994" y="128426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</a:t>
                  </a:r>
                  <a:endParaRPr lang="zh-CN" altLang="en-US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9" name="文本框 378"/>
                <p:cNvSpPr txBox="1"/>
                <p:nvPr/>
              </p:nvSpPr>
              <p:spPr>
                <a:xfrm>
                  <a:off x="4685683" y="1531014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0" name="文本框 379"/>
                <p:cNvSpPr txBox="1"/>
                <p:nvPr/>
              </p:nvSpPr>
              <p:spPr>
                <a:xfrm>
                  <a:off x="4427954" y="1785571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1" name="文本框 380"/>
                <p:cNvSpPr txBox="1"/>
                <p:nvPr/>
              </p:nvSpPr>
              <p:spPr>
                <a:xfrm>
                  <a:off x="4181802" y="202444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2" name="文本框 381"/>
                <p:cNvSpPr txBox="1"/>
                <p:nvPr/>
              </p:nvSpPr>
              <p:spPr>
                <a:xfrm>
                  <a:off x="3918740" y="2301446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3" name="文本框 382"/>
                <p:cNvSpPr txBox="1"/>
                <p:nvPr/>
              </p:nvSpPr>
              <p:spPr>
                <a:xfrm>
                  <a:off x="3656267" y="2542640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4" name="文本框 383"/>
                <p:cNvSpPr txBox="1"/>
                <p:nvPr/>
              </p:nvSpPr>
              <p:spPr>
                <a:xfrm>
                  <a:off x="3402457" y="280304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5" name="文本框 384"/>
                <p:cNvSpPr txBox="1"/>
                <p:nvPr/>
              </p:nvSpPr>
              <p:spPr>
                <a:xfrm>
                  <a:off x="5456264" y="1786892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6" name="文本框 385"/>
                <p:cNvSpPr txBox="1"/>
                <p:nvPr/>
              </p:nvSpPr>
              <p:spPr>
                <a:xfrm>
                  <a:off x="5710821" y="203032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7" name="文本框 386"/>
                <p:cNvSpPr txBox="1"/>
                <p:nvPr/>
              </p:nvSpPr>
              <p:spPr>
                <a:xfrm>
                  <a:off x="5956894" y="229245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8" name="文本框 387"/>
                <p:cNvSpPr txBox="1"/>
                <p:nvPr/>
              </p:nvSpPr>
              <p:spPr>
                <a:xfrm>
                  <a:off x="6211452" y="253918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9" name="文本框 388"/>
                <p:cNvSpPr txBox="1"/>
                <p:nvPr/>
              </p:nvSpPr>
              <p:spPr>
                <a:xfrm>
                  <a:off x="6463954" y="279719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0" name="文本框 389"/>
                <p:cNvSpPr txBox="1"/>
                <p:nvPr/>
              </p:nvSpPr>
              <p:spPr>
                <a:xfrm>
                  <a:off x="3825742" y="277168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0.30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1" name="文本框 390"/>
                <p:cNvSpPr txBox="1"/>
                <p:nvPr/>
              </p:nvSpPr>
              <p:spPr>
                <a:xfrm>
                  <a:off x="6097842" y="3029620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0.10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2" name="文本框 391"/>
                <p:cNvSpPr txBox="1"/>
                <p:nvPr/>
              </p:nvSpPr>
              <p:spPr>
                <a:xfrm>
                  <a:off x="5576307" y="304053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3" name="文本框 392"/>
                <p:cNvSpPr txBox="1"/>
                <p:nvPr/>
              </p:nvSpPr>
              <p:spPr>
                <a:xfrm>
                  <a:off x="5096677" y="304053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4" name="文本框 393"/>
                <p:cNvSpPr txBox="1"/>
                <p:nvPr/>
              </p:nvSpPr>
              <p:spPr>
                <a:xfrm>
                  <a:off x="4593211" y="3032652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5" name="文本框 394"/>
                <p:cNvSpPr txBox="1"/>
                <p:nvPr/>
              </p:nvSpPr>
              <p:spPr>
                <a:xfrm>
                  <a:off x="4074807" y="3034974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0.10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6" name="文本框 395"/>
                <p:cNvSpPr txBox="1"/>
                <p:nvPr/>
              </p:nvSpPr>
              <p:spPr>
                <a:xfrm>
                  <a:off x="3565010" y="305760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7" name="文本框 396"/>
                <p:cNvSpPr txBox="1"/>
                <p:nvPr/>
              </p:nvSpPr>
              <p:spPr>
                <a:xfrm>
                  <a:off x="3946399" y="176988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8" name="文本框 397"/>
                <p:cNvSpPr txBox="1"/>
                <p:nvPr/>
              </p:nvSpPr>
              <p:spPr>
                <a:xfrm>
                  <a:off x="5972288" y="1808013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48" name="文本框 347"/>
              <p:cNvSpPr txBox="1"/>
              <p:nvPr/>
            </p:nvSpPr>
            <p:spPr>
              <a:xfrm>
                <a:off x="5956333" y="578916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9" name="文本框 348"/>
              <p:cNvSpPr txBox="1"/>
              <p:nvPr/>
            </p:nvSpPr>
            <p:spPr>
              <a:xfrm>
                <a:off x="6477062" y="580826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0" name="文本框 349"/>
              <p:cNvSpPr txBox="1"/>
              <p:nvPr/>
            </p:nvSpPr>
            <p:spPr>
              <a:xfrm>
                <a:off x="6995466" y="578275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1" name="文本框 350"/>
              <p:cNvSpPr txBox="1"/>
              <p:nvPr/>
            </p:nvSpPr>
            <p:spPr>
              <a:xfrm>
                <a:off x="7507036" y="5791486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2" name="文本框 351"/>
              <p:cNvSpPr txBox="1"/>
              <p:nvPr/>
            </p:nvSpPr>
            <p:spPr>
              <a:xfrm>
                <a:off x="5700980" y="554662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3" name="文本框 352"/>
              <p:cNvSpPr txBox="1"/>
              <p:nvPr/>
            </p:nvSpPr>
            <p:spPr>
              <a:xfrm>
                <a:off x="6210097" y="554662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4" name="文本框 353"/>
              <p:cNvSpPr txBox="1"/>
              <p:nvPr/>
            </p:nvSpPr>
            <p:spPr>
              <a:xfrm>
                <a:off x="6720470" y="553929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5" name="文本框 354"/>
              <p:cNvSpPr txBox="1"/>
              <p:nvPr/>
            </p:nvSpPr>
            <p:spPr>
              <a:xfrm>
                <a:off x="7231093" y="5554645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5959019" y="5467564"/>
              <a:ext cx="1542085" cy="545010"/>
              <a:chOff x="5959019" y="5467564"/>
              <a:chExt cx="1542085" cy="545010"/>
            </a:xfrm>
          </p:grpSpPr>
          <p:sp>
            <p:nvSpPr>
              <p:cNvPr id="400" name="文本框 399"/>
              <p:cNvSpPr txBox="1"/>
              <p:nvPr/>
            </p:nvSpPr>
            <p:spPr>
              <a:xfrm>
                <a:off x="5959019" y="5735575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6471562" y="572800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文本框 118"/>
              <p:cNvSpPr txBox="1"/>
              <p:nvPr/>
            </p:nvSpPr>
            <p:spPr>
              <a:xfrm>
                <a:off x="7005804" y="571998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文本框 119"/>
              <p:cNvSpPr txBox="1"/>
              <p:nvPr/>
            </p:nvSpPr>
            <p:spPr>
              <a:xfrm>
                <a:off x="6220486" y="546756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0.70</a:t>
                </a:r>
                <a:endParaRPr lang="zh-CN" altLang="en-US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592010" y="4725144"/>
            <a:ext cx="3556797" cy="2085989"/>
            <a:chOff x="592010" y="4725144"/>
            <a:chExt cx="3556797" cy="2085989"/>
          </a:xfrm>
        </p:grpSpPr>
        <p:grpSp>
          <p:nvGrpSpPr>
            <p:cNvPr id="293" name="组合 292"/>
            <p:cNvGrpSpPr/>
            <p:nvPr/>
          </p:nvGrpSpPr>
          <p:grpSpPr>
            <a:xfrm>
              <a:off x="592010" y="4725144"/>
              <a:ext cx="3556797" cy="2085989"/>
              <a:chOff x="592010" y="4292702"/>
              <a:chExt cx="3556797" cy="2085989"/>
            </a:xfrm>
          </p:grpSpPr>
          <p:grpSp>
            <p:nvGrpSpPr>
              <p:cNvPr id="294" name="组合 293"/>
              <p:cNvGrpSpPr/>
              <p:nvPr/>
            </p:nvGrpSpPr>
            <p:grpSpPr>
              <a:xfrm>
                <a:off x="592010" y="4292702"/>
                <a:ext cx="3556797" cy="2085989"/>
                <a:chOff x="3402457" y="1284269"/>
                <a:chExt cx="3556797" cy="2085989"/>
              </a:xfrm>
            </p:grpSpPr>
            <p:sp>
              <p:nvSpPr>
                <p:cNvPr id="303" name="文本框 302"/>
                <p:cNvSpPr txBox="1"/>
                <p:nvPr/>
              </p:nvSpPr>
              <p:spPr>
                <a:xfrm>
                  <a:off x="5194800" y="1521211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4" name="矩形 303"/>
                <p:cNvSpPr/>
                <p:nvPr/>
              </p:nvSpPr>
              <p:spPr>
                <a:xfrm rot="2700000">
                  <a:off x="4890975" y="1737466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5" name="矩形 304"/>
                <p:cNvSpPr/>
                <p:nvPr/>
              </p:nvSpPr>
              <p:spPr>
                <a:xfrm rot="2700000">
                  <a:off x="4636417" y="1992024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6" name="矩形 305"/>
                <p:cNvSpPr/>
                <p:nvPr/>
              </p:nvSpPr>
              <p:spPr>
                <a:xfrm rot="2700000">
                  <a:off x="5145533" y="1992024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7" name="矩形 306"/>
                <p:cNvSpPr/>
                <p:nvPr/>
              </p:nvSpPr>
              <p:spPr>
                <a:xfrm rot="2700000">
                  <a:off x="4890975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8" name="矩形 307"/>
                <p:cNvSpPr/>
                <p:nvPr/>
              </p:nvSpPr>
              <p:spPr>
                <a:xfrm rot="2700000">
                  <a:off x="4381858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9" name="矩形 308"/>
                <p:cNvSpPr/>
                <p:nvPr/>
              </p:nvSpPr>
              <p:spPr>
                <a:xfrm rot="2700000">
                  <a:off x="4127300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0" name="矩形 309"/>
                <p:cNvSpPr/>
                <p:nvPr/>
              </p:nvSpPr>
              <p:spPr>
                <a:xfrm rot="2700000">
                  <a:off x="4636417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1" name="矩形 310"/>
                <p:cNvSpPr/>
                <p:nvPr/>
              </p:nvSpPr>
              <p:spPr>
                <a:xfrm rot="2700000">
                  <a:off x="4381858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2" name="矩形 311"/>
                <p:cNvSpPr/>
                <p:nvPr/>
              </p:nvSpPr>
              <p:spPr>
                <a:xfrm rot="2700000">
                  <a:off x="5400092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3" name="矩形 312"/>
                <p:cNvSpPr/>
                <p:nvPr/>
              </p:nvSpPr>
              <p:spPr>
                <a:xfrm rot="2700000">
                  <a:off x="5145533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4" name="矩形 313"/>
                <p:cNvSpPr/>
                <p:nvPr/>
              </p:nvSpPr>
              <p:spPr>
                <a:xfrm rot="2700000">
                  <a:off x="5654650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5" name="矩形 314"/>
                <p:cNvSpPr/>
                <p:nvPr/>
              </p:nvSpPr>
              <p:spPr>
                <a:xfrm rot="2700000">
                  <a:off x="5400092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6" name="矩形 315"/>
                <p:cNvSpPr/>
                <p:nvPr/>
              </p:nvSpPr>
              <p:spPr>
                <a:xfrm rot="2700000">
                  <a:off x="4890975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7" name="矩形 316"/>
                <p:cNvSpPr/>
                <p:nvPr/>
              </p:nvSpPr>
              <p:spPr>
                <a:xfrm rot="2700000">
                  <a:off x="4636417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8" name="矩形 317"/>
                <p:cNvSpPr/>
                <p:nvPr/>
              </p:nvSpPr>
              <p:spPr>
                <a:xfrm rot="2700000">
                  <a:off x="5145533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9" name="矩形 318"/>
                <p:cNvSpPr/>
                <p:nvPr/>
              </p:nvSpPr>
              <p:spPr>
                <a:xfrm rot="2700000">
                  <a:off x="5909209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0" name="矩形 319"/>
                <p:cNvSpPr/>
                <p:nvPr/>
              </p:nvSpPr>
              <p:spPr>
                <a:xfrm rot="2700000">
                  <a:off x="5654650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1" name="矩形 320"/>
                <p:cNvSpPr/>
                <p:nvPr/>
              </p:nvSpPr>
              <p:spPr>
                <a:xfrm rot="2700000">
                  <a:off x="6163767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2" name="矩形 321"/>
                <p:cNvSpPr/>
                <p:nvPr/>
              </p:nvSpPr>
              <p:spPr>
                <a:xfrm rot="2700000">
                  <a:off x="3872741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3" name="矩形 322"/>
                <p:cNvSpPr/>
                <p:nvPr/>
              </p:nvSpPr>
              <p:spPr>
                <a:xfrm rot="2700000">
                  <a:off x="3618183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4" name="矩形 323"/>
                <p:cNvSpPr/>
                <p:nvPr/>
              </p:nvSpPr>
              <p:spPr>
                <a:xfrm rot="2700000">
                  <a:off x="4127300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5" name="文本框 324"/>
                <p:cNvSpPr txBox="1"/>
                <p:nvPr/>
              </p:nvSpPr>
              <p:spPr>
                <a:xfrm>
                  <a:off x="4931994" y="128426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  <a:endParaRPr lang="zh-CN" altLang="en-US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6" name="文本框 325"/>
                <p:cNvSpPr txBox="1"/>
                <p:nvPr/>
              </p:nvSpPr>
              <p:spPr>
                <a:xfrm>
                  <a:off x="4685683" y="1531014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7" name="文本框 326"/>
                <p:cNvSpPr txBox="1"/>
                <p:nvPr/>
              </p:nvSpPr>
              <p:spPr>
                <a:xfrm>
                  <a:off x="4427954" y="1785571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8" name="文本框 327"/>
                <p:cNvSpPr txBox="1"/>
                <p:nvPr/>
              </p:nvSpPr>
              <p:spPr>
                <a:xfrm>
                  <a:off x="4181802" y="202444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9" name="文本框 328"/>
                <p:cNvSpPr txBox="1"/>
                <p:nvPr/>
              </p:nvSpPr>
              <p:spPr>
                <a:xfrm>
                  <a:off x="3918740" y="2301446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0" name="文本框 329"/>
                <p:cNvSpPr txBox="1"/>
                <p:nvPr/>
              </p:nvSpPr>
              <p:spPr>
                <a:xfrm>
                  <a:off x="3656267" y="2542640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1" name="文本框 330"/>
                <p:cNvSpPr txBox="1"/>
                <p:nvPr/>
              </p:nvSpPr>
              <p:spPr>
                <a:xfrm>
                  <a:off x="3402457" y="280304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2" name="文本框 331"/>
                <p:cNvSpPr txBox="1"/>
                <p:nvPr/>
              </p:nvSpPr>
              <p:spPr>
                <a:xfrm>
                  <a:off x="5456264" y="1786892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3" name="文本框 332"/>
                <p:cNvSpPr txBox="1"/>
                <p:nvPr/>
              </p:nvSpPr>
              <p:spPr>
                <a:xfrm>
                  <a:off x="5710821" y="203032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4" name="文本框 333"/>
                <p:cNvSpPr txBox="1"/>
                <p:nvPr/>
              </p:nvSpPr>
              <p:spPr>
                <a:xfrm>
                  <a:off x="5956894" y="229245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5" name="文本框 334"/>
                <p:cNvSpPr txBox="1"/>
                <p:nvPr/>
              </p:nvSpPr>
              <p:spPr>
                <a:xfrm>
                  <a:off x="6211452" y="253918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6" name="文本框 335"/>
                <p:cNvSpPr txBox="1"/>
                <p:nvPr/>
              </p:nvSpPr>
              <p:spPr>
                <a:xfrm>
                  <a:off x="6463954" y="279719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7" name="文本框 336"/>
                <p:cNvSpPr txBox="1"/>
                <p:nvPr/>
              </p:nvSpPr>
              <p:spPr>
                <a:xfrm>
                  <a:off x="3825742" y="277168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8" name="文本框 337"/>
                <p:cNvSpPr txBox="1"/>
                <p:nvPr/>
              </p:nvSpPr>
              <p:spPr>
                <a:xfrm>
                  <a:off x="6097842" y="3029620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0.10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9" name="文本框 338"/>
                <p:cNvSpPr txBox="1"/>
                <p:nvPr/>
              </p:nvSpPr>
              <p:spPr>
                <a:xfrm>
                  <a:off x="5576307" y="304053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0" name="文本框 339"/>
                <p:cNvSpPr txBox="1"/>
                <p:nvPr/>
              </p:nvSpPr>
              <p:spPr>
                <a:xfrm>
                  <a:off x="5096677" y="304053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1" name="文本框 340"/>
                <p:cNvSpPr txBox="1"/>
                <p:nvPr/>
              </p:nvSpPr>
              <p:spPr>
                <a:xfrm>
                  <a:off x="4593211" y="3032652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2" name="文本框 341"/>
                <p:cNvSpPr txBox="1"/>
                <p:nvPr/>
              </p:nvSpPr>
              <p:spPr>
                <a:xfrm>
                  <a:off x="4074807" y="3034974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0.10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3" name="文本框 342"/>
                <p:cNvSpPr txBox="1"/>
                <p:nvPr/>
              </p:nvSpPr>
              <p:spPr>
                <a:xfrm>
                  <a:off x="3565010" y="305760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4" name="文本框 343"/>
                <p:cNvSpPr txBox="1"/>
                <p:nvPr/>
              </p:nvSpPr>
              <p:spPr>
                <a:xfrm>
                  <a:off x="3946399" y="176988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5" name="文本框 344"/>
                <p:cNvSpPr txBox="1"/>
                <p:nvPr/>
              </p:nvSpPr>
              <p:spPr>
                <a:xfrm>
                  <a:off x="5972288" y="1808013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5" name="文本框 294"/>
              <p:cNvSpPr txBox="1"/>
              <p:nvPr/>
            </p:nvSpPr>
            <p:spPr>
              <a:xfrm>
                <a:off x="1517780" y="578885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6" name="文本框 295"/>
              <p:cNvSpPr txBox="1"/>
              <p:nvPr/>
            </p:nvSpPr>
            <p:spPr>
              <a:xfrm>
                <a:off x="2029432" y="580563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文本框 296"/>
              <p:cNvSpPr txBox="1"/>
              <p:nvPr/>
            </p:nvSpPr>
            <p:spPr>
              <a:xfrm>
                <a:off x="2547836" y="578012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文本框 297"/>
              <p:cNvSpPr txBox="1"/>
              <p:nvPr/>
            </p:nvSpPr>
            <p:spPr>
              <a:xfrm>
                <a:off x="3059406" y="578884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文本框 298"/>
              <p:cNvSpPr txBox="1"/>
              <p:nvPr/>
            </p:nvSpPr>
            <p:spPr>
              <a:xfrm>
                <a:off x="1253350" y="554398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文本框 299"/>
              <p:cNvSpPr txBox="1"/>
              <p:nvPr/>
            </p:nvSpPr>
            <p:spPr>
              <a:xfrm>
                <a:off x="1762467" y="554398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文本框 300"/>
              <p:cNvSpPr txBox="1"/>
              <p:nvPr/>
            </p:nvSpPr>
            <p:spPr>
              <a:xfrm>
                <a:off x="2272840" y="5536655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文本框 301"/>
              <p:cNvSpPr txBox="1"/>
              <p:nvPr/>
            </p:nvSpPr>
            <p:spPr>
              <a:xfrm>
                <a:off x="2783463" y="555200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99" name="文本框 398"/>
            <p:cNvSpPr txBox="1"/>
            <p:nvPr/>
          </p:nvSpPr>
          <p:spPr>
            <a:xfrm>
              <a:off x="1511389" y="573293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1.25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2023932" y="572536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1.20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2558174" y="5717343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1.30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1772856" y="546492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1.75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9239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/>
            <a:r>
              <a:rPr lang="en-US" altLang="zh-CN" sz="2800" dirty="0"/>
              <a:t>Counting sort determines, for each input element </a:t>
            </a:r>
            <a:r>
              <a:rPr lang="en-US" altLang="zh-CN" sz="2800" i="1" dirty="0"/>
              <a:t>x</a:t>
            </a:r>
            <a:r>
              <a:rPr lang="en-US" altLang="zh-CN" sz="2800" dirty="0"/>
              <a:t>, </a:t>
            </a:r>
            <a:r>
              <a:rPr lang="en-US" altLang="zh-CN" sz="2800" dirty="0">
                <a:solidFill>
                  <a:srgbClr val="FF0000"/>
                </a:solidFill>
              </a:rPr>
              <a:t>the number of elements less than </a:t>
            </a:r>
            <a:r>
              <a:rPr lang="en-US" altLang="zh-CN" sz="2800" i="1" dirty="0"/>
              <a:t>x</a:t>
            </a:r>
            <a:r>
              <a:rPr lang="en-US" altLang="zh-CN" sz="2800" dirty="0"/>
              <a:t>. </a:t>
            </a:r>
          </a:p>
          <a:p>
            <a:pPr algn="just" eaLnBrk="1" hangingPunct="1"/>
            <a:endParaRPr lang="en-US" altLang="zh-CN" sz="2800" dirty="0"/>
          </a:p>
          <a:p>
            <a:pPr marL="0" indent="0" algn="just" eaLnBrk="1" hangingPunct="1">
              <a:buNone/>
            </a:pPr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Main Ideas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1628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199" y="122238"/>
            <a:ext cx="8350819" cy="714375"/>
          </a:xfrm>
        </p:spPr>
        <p:txBody>
          <a:bodyPr/>
          <a:lstStyle/>
          <a:p>
            <a:pPr eaLnBrk="1" hangingPunct="1"/>
            <a:r>
              <a:rPr lang="en-US" altLang="zh-CN" sz="3600" b="0" dirty="0"/>
              <a:t>An Example of Optimal Binary Search Tree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8197" r="-6006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08197" r="-6006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08197" r="-60069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2" name="Text Box 5"/>
          <p:cNvSpPr txBox="1">
            <a:spLocks/>
          </p:cNvSpPr>
          <p:nvPr/>
        </p:nvSpPr>
        <p:spPr bwMode="auto">
          <a:xfrm>
            <a:off x="245233" y="2081883"/>
            <a:ext cx="427431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Step 4</a:t>
            </a:r>
            <a:r>
              <a:rPr lang="zh-CN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 </a:t>
            </a:r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Computing 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i+3], w[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i+3]</a:t>
            </a:r>
            <a:endParaRPr lang="zh-CN" altLang="zh-CN" sz="2200" i="1" dirty="0">
              <a:solidFill>
                <a:srgbClr val="FF26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84977" y="2764195"/>
                <a:ext cx="5398605" cy="1998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])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=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1,5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1.3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0+0.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80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0.40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+0.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+0.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</a:rPr>
                                <m:t>0.70</m:t>
                              </m:r>
                              <m:r>
                                <a:rPr lang="en-US" altLang="zh-CN" sz="1600" b="0" i="1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</a:rPr>
                                <m:t>+0.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  <m:r>
                                <a:rPr lang="en-US" altLang="zh-CN" sz="1600" b="0" i="1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</a:rPr>
                                <m:t>+0.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altLang="zh-CN" sz="1600" b="0" i="1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, 2.00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+0.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+0.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2.00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77" y="2764195"/>
                <a:ext cx="5398605" cy="1998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/>
              <p:cNvSpPr txBox="1"/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>
                          <a:latin typeface="Cambria Math" panose="02040503050406030204" pitchFamily="18" charset="0"/>
                        </a:rPr>
                        <m:t>𝑗</m:t>
                      </m:r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 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=0.50+0.20+0.10=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0.80</m:t>
                      </m:r>
                    </m:oMath>
                  </m:oMathPara>
                </a14:m>
                <a:endParaRPr lang="en-US" altLang="zh-CN" sz="16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9" name="文本框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6" name="组合 345"/>
          <p:cNvGrpSpPr/>
          <p:nvPr/>
        </p:nvGrpSpPr>
        <p:grpSpPr>
          <a:xfrm>
            <a:off x="5039640" y="4727781"/>
            <a:ext cx="3556797" cy="2085989"/>
            <a:chOff x="5039640" y="4295339"/>
            <a:chExt cx="3556797" cy="2085989"/>
          </a:xfrm>
        </p:grpSpPr>
        <p:grpSp>
          <p:nvGrpSpPr>
            <p:cNvPr id="347" name="组合 346"/>
            <p:cNvGrpSpPr/>
            <p:nvPr/>
          </p:nvGrpSpPr>
          <p:grpSpPr>
            <a:xfrm>
              <a:off x="5039640" y="4295339"/>
              <a:ext cx="3556797" cy="2085989"/>
              <a:chOff x="3402457" y="1284269"/>
              <a:chExt cx="3556797" cy="2085989"/>
            </a:xfrm>
          </p:grpSpPr>
          <p:sp>
            <p:nvSpPr>
              <p:cNvPr id="356" name="文本框 355"/>
              <p:cNvSpPr txBox="1"/>
              <p:nvPr/>
            </p:nvSpPr>
            <p:spPr>
              <a:xfrm>
                <a:off x="5194800" y="152121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7" name="矩形 356"/>
              <p:cNvSpPr/>
              <p:nvPr/>
            </p:nvSpPr>
            <p:spPr>
              <a:xfrm rot="2700000">
                <a:off x="4890975" y="1737466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矩形 357"/>
              <p:cNvSpPr/>
              <p:nvPr/>
            </p:nvSpPr>
            <p:spPr>
              <a:xfrm rot="2700000">
                <a:off x="4636417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矩形 358"/>
              <p:cNvSpPr/>
              <p:nvPr/>
            </p:nvSpPr>
            <p:spPr>
              <a:xfrm rot="2700000">
                <a:off x="5145533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矩形 359"/>
              <p:cNvSpPr/>
              <p:nvPr/>
            </p:nvSpPr>
            <p:spPr>
              <a:xfrm rot="2700000">
                <a:off x="4890975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矩形 360"/>
              <p:cNvSpPr/>
              <p:nvPr/>
            </p:nvSpPr>
            <p:spPr>
              <a:xfrm rot="2700000">
                <a:off x="4381858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矩形 361"/>
              <p:cNvSpPr/>
              <p:nvPr/>
            </p:nvSpPr>
            <p:spPr>
              <a:xfrm rot="2700000">
                <a:off x="412730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矩形 362"/>
              <p:cNvSpPr/>
              <p:nvPr/>
            </p:nvSpPr>
            <p:spPr>
              <a:xfrm rot="2700000">
                <a:off x="4636417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矩形 363"/>
              <p:cNvSpPr/>
              <p:nvPr/>
            </p:nvSpPr>
            <p:spPr>
              <a:xfrm rot="2700000">
                <a:off x="4381858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矩形 364"/>
              <p:cNvSpPr/>
              <p:nvPr/>
            </p:nvSpPr>
            <p:spPr>
              <a:xfrm rot="2700000">
                <a:off x="5400092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矩形 365"/>
              <p:cNvSpPr/>
              <p:nvPr/>
            </p:nvSpPr>
            <p:spPr>
              <a:xfrm rot="2700000">
                <a:off x="5145533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矩形 366"/>
              <p:cNvSpPr/>
              <p:nvPr/>
            </p:nvSpPr>
            <p:spPr>
              <a:xfrm rot="2700000">
                <a:off x="565465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矩形 367"/>
              <p:cNvSpPr/>
              <p:nvPr/>
            </p:nvSpPr>
            <p:spPr>
              <a:xfrm rot="2700000">
                <a:off x="5400092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矩形 368"/>
              <p:cNvSpPr/>
              <p:nvPr/>
            </p:nvSpPr>
            <p:spPr>
              <a:xfrm rot="2700000">
                <a:off x="4890975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矩形 369"/>
              <p:cNvSpPr/>
              <p:nvPr/>
            </p:nvSpPr>
            <p:spPr>
              <a:xfrm rot="2700000">
                <a:off x="463641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矩形 370"/>
              <p:cNvSpPr/>
              <p:nvPr/>
            </p:nvSpPr>
            <p:spPr>
              <a:xfrm rot="2700000">
                <a:off x="514553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矩形 371"/>
              <p:cNvSpPr/>
              <p:nvPr/>
            </p:nvSpPr>
            <p:spPr>
              <a:xfrm rot="2700000">
                <a:off x="5909209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矩形 372"/>
              <p:cNvSpPr/>
              <p:nvPr/>
            </p:nvSpPr>
            <p:spPr>
              <a:xfrm rot="2700000">
                <a:off x="565465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矩形 373"/>
              <p:cNvSpPr/>
              <p:nvPr/>
            </p:nvSpPr>
            <p:spPr>
              <a:xfrm rot="2700000">
                <a:off x="616376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矩形 374"/>
              <p:cNvSpPr/>
              <p:nvPr/>
            </p:nvSpPr>
            <p:spPr>
              <a:xfrm rot="2700000">
                <a:off x="3872741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矩形 375"/>
              <p:cNvSpPr/>
              <p:nvPr/>
            </p:nvSpPr>
            <p:spPr>
              <a:xfrm rot="2700000">
                <a:off x="361818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矩形 376"/>
              <p:cNvSpPr/>
              <p:nvPr/>
            </p:nvSpPr>
            <p:spPr>
              <a:xfrm rot="2700000">
                <a:off x="412730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文本框 377"/>
              <p:cNvSpPr txBox="1"/>
              <p:nvPr/>
            </p:nvSpPr>
            <p:spPr>
              <a:xfrm>
                <a:off x="4931994" y="128426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zh-CN" alt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9" name="文本框 378"/>
              <p:cNvSpPr txBox="1"/>
              <p:nvPr/>
            </p:nvSpPr>
            <p:spPr>
              <a:xfrm>
                <a:off x="4685683" y="153101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0" name="文本框 379"/>
              <p:cNvSpPr txBox="1"/>
              <p:nvPr/>
            </p:nvSpPr>
            <p:spPr>
              <a:xfrm>
                <a:off x="4427954" y="178557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1" name="文本框 380"/>
              <p:cNvSpPr txBox="1"/>
              <p:nvPr/>
            </p:nvSpPr>
            <p:spPr>
              <a:xfrm>
                <a:off x="4181802" y="202444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2" name="文本框 381"/>
              <p:cNvSpPr txBox="1"/>
              <p:nvPr/>
            </p:nvSpPr>
            <p:spPr>
              <a:xfrm>
                <a:off x="3918740" y="2301446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3" name="文本框 382"/>
              <p:cNvSpPr txBox="1"/>
              <p:nvPr/>
            </p:nvSpPr>
            <p:spPr>
              <a:xfrm>
                <a:off x="3656267" y="254264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4" name="文本框 383"/>
              <p:cNvSpPr txBox="1"/>
              <p:nvPr/>
            </p:nvSpPr>
            <p:spPr>
              <a:xfrm>
                <a:off x="3402457" y="280304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5" name="文本框 384"/>
              <p:cNvSpPr txBox="1"/>
              <p:nvPr/>
            </p:nvSpPr>
            <p:spPr>
              <a:xfrm>
                <a:off x="5456264" y="178689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6" name="文本框 385"/>
              <p:cNvSpPr txBox="1"/>
              <p:nvPr/>
            </p:nvSpPr>
            <p:spPr>
              <a:xfrm>
                <a:off x="5710821" y="203032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7" name="文本框 386"/>
              <p:cNvSpPr txBox="1"/>
              <p:nvPr/>
            </p:nvSpPr>
            <p:spPr>
              <a:xfrm>
                <a:off x="5956894" y="229245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8" name="文本框 387"/>
              <p:cNvSpPr txBox="1"/>
              <p:nvPr/>
            </p:nvSpPr>
            <p:spPr>
              <a:xfrm>
                <a:off x="6211452" y="25391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9" name="文本框 388"/>
              <p:cNvSpPr txBox="1"/>
              <p:nvPr/>
            </p:nvSpPr>
            <p:spPr>
              <a:xfrm>
                <a:off x="6463954" y="279719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0" name="文本框 389"/>
              <p:cNvSpPr txBox="1"/>
              <p:nvPr/>
            </p:nvSpPr>
            <p:spPr>
              <a:xfrm>
                <a:off x="3825742" y="27716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1" name="文本框 390"/>
              <p:cNvSpPr txBox="1"/>
              <p:nvPr/>
            </p:nvSpPr>
            <p:spPr>
              <a:xfrm>
                <a:off x="6097842" y="302962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2" name="文本框 391"/>
              <p:cNvSpPr txBox="1"/>
              <p:nvPr/>
            </p:nvSpPr>
            <p:spPr>
              <a:xfrm>
                <a:off x="557630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3" name="文本框 392"/>
              <p:cNvSpPr txBox="1"/>
              <p:nvPr/>
            </p:nvSpPr>
            <p:spPr>
              <a:xfrm>
                <a:off x="509667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4" name="文本框 393"/>
              <p:cNvSpPr txBox="1"/>
              <p:nvPr/>
            </p:nvSpPr>
            <p:spPr>
              <a:xfrm>
                <a:off x="4593211" y="303265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5" name="文本框 394"/>
              <p:cNvSpPr txBox="1"/>
              <p:nvPr/>
            </p:nvSpPr>
            <p:spPr>
              <a:xfrm>
                <a:off x="4074807" y="303497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6" name="文本框 395"/>
              <p:cNvSpPr txBox="1"/>
              <p:nvPr/>
            </p:nvSpPr>
            <p:spPr>
              <a:xfrm>
                <a:off x="3565010" y="305760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7" name="文本框 396"/>
              <p:cNvSpPr txBox="1"/>
              <p:nvPr/>
            </p:nvSpPr>
            <p:spPr>
              <a:xfrm>
                <a:off x="3946399" y="176988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8" name="文本框 397"/>
              <p:cNvSpPr txBox="1"/>
              <p:nvPr/>
            </p:nvSpPr>
            <p:spPr>
              <a:xfrm>
                <a:off x="5972288" y="1808013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48" name="文本框 347"/>
            <p:cNvSpPr txBox="1"/>
            <p:nvPr/>
          </p:nvSpPr>
          <p:spPr>
            <a:xfrm>
              <a:off x="5956333" y="578916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9" name="文本框 348"/>
            <p:cNvSpPr txBox="1"/>
            <p:nvPr/>
          </p:nvSpPr>
          <p:spPr>
            <a:xfrm>
              <a:off x="6477062" y="580826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0" name="文本框 349"/>
            <p:cNvSpPr txBox="1"/>
            <p:nvPr/>
          </p:nvSpPr>
          <p:spPr>
            <a:xfrm>
              <a:off x="6995466" y="578275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1" name="文本框 350"/>
            <p:cNvSpPr txBox="1"/>
            <p:nvPr/>
          </p:nvSpPr>
          <p:spPr>
            <a:xfrm>
              <a:off x="7507036" y="5791486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2" name="文本框 351"/>
            <p:cNvSpPr txBox="1"/>
            <p:nvPr/>
          </p:nvSpPr>
          <p:spPr>
            <a:xfrm>
              <a:off x="5700980" y="554662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3" name="文本框 352"/>
            <p:cNvSpPr txBox="1"/>
            <p:nvPr/>
          </p:nvSpPr>
          <p:spPr>
            <a:xfrm>
              <a:off x="6210097" y="554662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4" name="文本框 353"/>
            <p:cNvSpPr txBox="1"/>
            <p:nvPr/>
          </p:nvSpPr>
          <p:spPr>
            <a:xfrm>
              <a:off x="6720470" y="5539292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5" name="文本框 354"/>
            <p:cNvSpPr txBox="1"/>
            <p:nvPr/>
          </p:nvSpPr>
          <p:spPr>
            <a:xfrm>
              <a:off x="7231093" y="5554645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0" name="文本框 399"/>
          <p:cNvSpPr txBox="1"/>
          <p:nvPr/>
        </p:nvSpPr>
        <p:spPr>
          <a:xfrm>
            <a:off x="5959019" y="5735575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0.55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6471562" y="5728004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0.50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7005804" y="5719980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0.60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6220486" y="5467564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0.70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6728885" y="5477576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0.80</a:t>
            </a:r>
            <a:endParaRPr lang="zh-CN" altLang="en-US" sz="1200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92010" y="4725144"/>
            <a:ext cx="3556797" cy="2085989"/>
            <a:chOff x="592010" y="4725144"/>
            <a:chExt cx="3556797" cy="2085989"/>
          </a:xfrm>
        </p:grpSpPr>
        <p:grpSp>
          <p:nvGrpSpPr>
            <p:cNvPr id="293" name="组合 292"/>
            <p:cNvGrpSpPr/>
            <p:nvPr/>
          </p:nvGrpSpPr>
          <p:grpSpPr>
            <a:xfrm>
              <a:off x="592010" y="4725144"/>
              <a:ext cx="3556797" cy="2085989"/>
              <a:chOff x="592010" y="4292702"/>
              <a:chExt cx="3556797" cy="2085989"/>
            </a:xfrm>
          </p:grpSpPr>
          <p:grpSp>
            <p:nvGrpSpPr>
              <p:cNvPr id="294" name="组合 293"/>
              <p:cNvGrpSpPr/>
              <p:nvPr/>
            </p:nvGrpSpPr>
            <p:grpSpPr>
              <a:xfrm>
                <a:off x="592010" y="4292702"/>
                <a:ext cx="3556797" cy="2085989"/>
                <a:chOff x="3402457" y="1284269"/>
                <a:chExt cx="3556797" cy="2085989"/>
              </a:xfrm>
            </p:grpSpPr>
            <p:sp>
              <p:nvSpPr>
                <p:cNvPr id="303" name="文本框 302"/>
                <p:cNvSpPr txBox="1"/>
                <p:nvPr/>
              </p:nvSpPr>
              <p:spPr>
                <a:xfrm>
                  <a:off x="5194800" y="1521211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4" name="矩形 303"/>
                <p:cNvSpPr/>
                <p:nvPr/>
              </p:nvSpPr>
              <p:spPr>
                <a:xfrm rot="2700000">
                  <a:off x="4890975" y="1737466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5" name="矩形 304"/>
                <p:cNvSpPr/>
                <p:nvPr/>
              </p:nvSpPr>
              <p:spPr>
                <a:xfrm rot="2700000">
                  <a:off x="4636417" y="1992024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6" name="矩形 305"/>
                <p:cNvSpPr/>
                <p:nvPr/>
              </p:nvSpPr>
              <p:spPr>
                <a:xfrm rot="2700000">
                  <a:off x="5145533" y="1992024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7" name="矩形 306"/>
                <p:cNvSpPr/>
                <p:nvPr/>
              </p:nvSpPr>
              <p:spPr>
                <a:xfrm rot="2700000">
                  <a:off x="4890975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8" name="矩形 307"/>
                <p:cNvSpPr/>
                <p:nvPr/>
              </p:nvSpPr>
              <p:spPr>
                <a:xfrm rot="2700000">
                  <a:off x="4381858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9" name="矩形 308"/>
                <p:cNvSpPr/>
                <p:nvPr/>
              </p:nvSpPr>
              <p:spPr>
                <a:xfrm rot="2700000">
                  <a:off x="4127300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0" name="矩形 309"/>
                <p:cNvSpPr/>
                <p:nvPr/>
              </p:nvSpPr>
              <p:spPr>
                <a:xfrm rot="2700000">
                  <a:off x="4636417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1" name="矩形 310"/>
                <p:cNvSpPr/>
                <p:nvPr/>
              </p:nvSpPr>
              <p:spPr>
                <a:xfrm rot="2700000">
                  <a:off x="4381858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2" name="矩形 311"/>
                <p:cNvSpPr/>
                <p:nvPr/>
              </p:nvSpPr>
              <p:spPr>
                <a:xfrm rot="2700000">
                  <a:off x="5400092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3" name="矩形 312"/>
                <p:cNvSpPr/>
                <p:nvPr/>
              </p:nvSpPr>
              <p:spPr>
                <a:xfrm rot="2700000">
                  <a:off x="5145533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4" name="矩形 313"/>
                <p:cNvSpPr/>
                <p:nvPr/>
              </p:nvSpPr>
              <p:spPr>
                <a:xfrm rot="2700000">
                  <a:off x="5654650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5" name="矩形 314"/>
                <p:cNvSpPr/>
                <p:nvPr/>
              </p:nvSpPr>
              <p:spPr>
                <a:xfrm rot="2700000">
                  <a:off x="5400092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6" name="矩形 315"/>
                <p:cNvSpPr/>
                <p:nvPr/>
              </p:nvSpPr>
              <p:spPr>
                <a:xfrm rot="2700000">
                  <a:off x="4890975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7" name="矩形 316"/>
                <p:cNvSpPr/>
                <p:nvPr/>
              </p:nvSpPr>
              <p:spPr>
                <a:xfrm rot="2700000">
                  <a:off x="4636417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8" name="矩形 317"/>
                <p:cNvSpPr/>
                <p:nvPr/>
              </p:nvSpPr>
              <p:spPr>
                <a:xfrm rot="2700000">
                  <a:off x="5145533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9" name="矩形 318"/>
                <p:cNvSpPr/>
                <p:nvPr/>
              </p:nvSpPr>
              <p:spPr>
                <a:xfrm rot="2700000">
                  <a:off x="5909209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0" name="矩形 319"/>
                <p:cNvSpPr/>
                <p:nvPr/>
              </p:nvSpPr>
              <p:spPr>
                <a:xfrm rot="2700000">
                  <a:off x="5654650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1" name="矩形 320"/>
                <p:cNvSpPr/>
                <p:nvPr/>
              </p:nvSpPr>
              <p:spPr>
                <a:xfrm rot="2700000">
                  <a:off x="6163767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2" name="矩形 321"/>
                <p:cNvSpPr/>
                <p:nvPr/>
              </p:nvSpPr>
              <p:spPr>
                <a:xfrm rot="2700000">
                  <a:off x="3872741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3" name="矩形 322"/>
                <p:cNvSpPr/>
                <p:nvPr/>
              </p:nvSpPr>
              <p:spPr>
                <a:xfrm rot="2700000">
                  <a:off x="3618183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4" name="矩形 323"/>
                <p:cNvSpPr/>
                <p:nvPr/>
              </p:nvSpPr>
              <p:spPr>
                <a:xfrm rot="2700000">
                  <a:off x="4127300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5" name="文本框 324"/>
                <p:cNvSpPr txBox="1"/>
                <p:nvPr/>
              </p:nvSpPr>
              <p:spPr>
                <a:xfrm>
                  <a:off x="4931994" y="128426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  <a:endParaRPr lang="zh-CN" altLang="en-US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6" name="文本框 325"/>
                <p:cNvSpPr txBox="1"/>
                <p:nvPr/>
              </p:nvSpPr>
              <p:spPr>
                <a:xfrm>
                  <a:off x="4685683" y="1531014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7" name="文本框 326"/>
                <p:cNvSpPr txBox="1"/>
                <p:nvPr/>
              </p:nvSpPr>
              <p:spPr>
                <a:xfrm>
                  <a:off x="4427954" y="1785571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8" name="文本框 327"/>
                <p:cNvSpPr txBox="1"/>
                <p:nvPr/>
              </p:nvSpPr>
              <p:spPr>
                <a:xfrm>
                  <a:off x="4181802" y="202444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9" name="文本框 328"/>
                <p:cNvSpPr txBox="1"/>
                <p:nvPr/>
              </p:nvSpPr>
              <p:spPr>
                <a:xfrm>
                  <a:off x="3918740" y="2301446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0" name="文本框 329"/>
                <p:cNvSpPr txBox="1"/>
                <p:nvPr/>
              </p:nvSpPr>
              <p:spPr>
                <a:xfrm>
                  <a:off x="3656267" y="2542640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1" name="文本框 330"/>
                <p:cNvSpPr txBox="1"/>
                <p:nvPr/>
              </p:nvSpPr>
              <p:spPr>
                <a:xfrm>
                  <a:off x="3402457" y="280304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2" name="文本框 331"/>
                <p:cNvSpPr txBox="1"/>
                <p:nvPr/>
              </p:nvSpPr>
              <p:spPr>
                <a:xfrm>
                  <a:off x="5456264" y="1786892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3" name="文本框 332"/>
                <p:cNvSpPr txBox="1"/>
                <p:nvPr/>
              </p:nvSpPr>
              <p:spPr>
                <a:xfrm>
                  <a:off x="5710821" y="203032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4" name="文本框 333"/>
                <p:cNvSpPr txBox="1"/>
                <p:nvPr/>
              </p:nvSpPr>
              <p:spPr>
                <a:xfrm>
                  <a:off x="5956894" y="229245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5" name="文本框 334"/>
                <p:cNvSpPr txBox="1"/>
                <p:nvPr/>
              </p:nvSpPr>
              <p:spPr>
                <a:xfrm>
                  <a:off x="6211452" y="253918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6" name="文本框 335"/>
                <p:cNvSpPr txBox="1"/>
                <p:nvPr/>
              </p:nvSpPr>
              <p:spPr>
                <a:xfrm>
                  <a:off x="6463954" y="279719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7" name="文本框 336"/>
                <p:cNvSpPr txBox="1"/>
                <p:nvPr/>
              </p:nvSpPr>
              <p:spPr>
                <a:xfrm>
                  <a:off x="3825742" y="277168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8" name="文本框 337"/>
                <p:cNvSpPr txBox="1"/>
                <p:nvPr/>
              </p:nvSpPr>
              <p:spPr>
                <a:xfrm>
                  <a:off x="6097842" y="3029620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0.10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9" name="文本框 338"/>
                <p:cNvSpPr txBox="1"/>
                <p:nvPr/>
              </p:nvSpPr>
              <p:spPr>
                <a:xfrm>
                  <a:off x="5576307" y="304053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0" name="文本框 339"/>
                <p:cNvSpPr txBox="1"/>
                <p:nvPr/>
              </p:nvSpPr>
              <p:spPr>
                <a:xfrm>
                  <a:off x="5096677" y="304053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1" name="文本框 340"/>
                <p:cNvSpPr txBox="1"/>
                <p:nvPr/>
              </p:nvSpPr>
              <p:spPr>
                <a:xfrm>
                  <a:off x="4593211" y="3032652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2" name="文本框 341"/>
                <p:cNvSpPr txBox="1"/>
                <p:nvPr/>
              </p:nvSpPr>
              <p:spPr>
                <a:xfrm>
                  <a:off x="4074807" y="3034974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0.10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3" name="文本框 342"/>
                <p:cNvSpPr txBox="1"/>
                <p:nvPr/>
              </p:nvSpPr>
              <p:spPr>
                <a:xfrm>
                  <a:off x="3565010" y="305760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4" name="文本框 343"/>
                <p:cNvSpPr txBox="1"/>
                <p:nvPr/>
              </p:nvSpPr>
              <p:spPr>
                <a:xfrm>
                  <a:off x="3946399" y="176988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5" name="文本框 344"/>
                <p:cNvSpPr txBox="1"/>
                <p:nvPr/>
              </p:nvSpPr>
              <p:spPr>
                <a:xfrm>
                  <a:off x="5972288" y="1808013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5" name="文本框 294"/>
              <p:cNvSpPr txBox="1"/>
              <p:nvPr/>
            </p:nvSpPr>
            <p:spPr>
              <a:xfrm>
                <a:off x="1517780" y="578885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6" name="文本框 295"/>
              <p:cNvSpPr txBox="1"/>
              <p:nvPr/>
            </p:nvSpPr>
            <p:spPr>
              <a:xfrm>
                <a:off x="2029432" y="580563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文本框 296"/>
              <p:cNvSpPr txBox="1"/>
              <p:nvPr/>
            </p:nvSpPr>
            <p:spPr>
              <a:xfrm>
                <a:off x="2547836" y="578012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文本框 297"/>
              <p:cNvSpPr txBox="1"/>
              <p:nvPr/>
            </p:nvSpPr>
            <p:spPr>
              <a:xfrm>
                <a:off x="3059406" y="578884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文本框 298"/>
              <p:cNvSpPr txBox="1"/>
              <p:nvPr/>
            </p:nvSpPr>
            <p:spPr>
              <a:xfrm>
                <a:off x="1253350" y="554398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文本框 299"/>
              <p:cNvSpPr txBox="1"/>
              <p:nvPr/>
            </p:nvSpPr>
            <p:spPr>
              <a:xfrm>
                <a:off x="1762467" y="554398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文本框 300"/>
              <p:cNvSpPr txBox="1"/>
              <p:nvPr/>
            </p:nvSpPr>
            <p:spPr>
              <a:xfrm>
                <a:off x="2272840" y="5536655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文本框 301"/>
              <p:cNvSpPr txBox="1"/>
              <p:nvPr/>
            </p:nvSpPr>
            <p:spPr>
              <a:xfrm>
                <a:off x="2783463" y="555200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99" name="文本框 398"/>
            <p:cNvSpPr txBox="1"/>
            <p:nvPr/>
          </p:nvSpPr>
          <p:spPr>
            <a:xfrm>
              <a:off x="1511389" y="573293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1.25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2023932" y="572536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1.20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2558174" y="5717343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1.30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1772856" y="5464927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1.75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2281255" y="5474939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2.00</a:t>
              </a:r>
              <a:endParaRPr lang="zh-CN" altLang="en-US" sz="12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3686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199" y="122238"/>
            <a:ext cx="8350819" cy="714375"/>
          </a:xfrm>
        </p:spPr>
        <p:txBody>
          <a:bodyPr/>
          <a:lstStyle/>
          <a:p>
            <a:pPr eaLnBrk="1" hangingPunct="1"/>
            <a:r>
              <a:rPr lang="en-US" altLang="zh-CN" sz="3600" b="0" dirty="0"/>
              <a:t>An Example of Optimal Binary Search Tree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524000" y="836712"/>
              <a:ext cx="6095999" cy="111252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3517492927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339577641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653716258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136494429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30191264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75291506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183673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8197" r="-6006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2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3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4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681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08197" r="-6006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0.20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8935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08197" r="-60069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0.05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800" dirty="0" smtClean="0"/>
                            <a:t>0.10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88461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2" name="Text Box 5"/>
          <p:cNvSpPr txBox="1">
            <a:spLocks/>
          </p:cNvSpPr>
          <p:nvPr/>
        </p:nvSpPr>
        <p:spPr bwMode="auto">
          <a:xfrm>
            <a:off x="245233" y="2081883"/>
            <a:ext cx="427431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Step 5</a:t>
            </a:r>
            <a:r>
              <a:rPr lang="zh-CN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 </a:t>
            </a:r>
            <a:r>
              <a:rPr lang="en-US" altLang="zh-CN" sz="2200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Computing 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i+4], w[</a:t>
            </a:r>
            <a:r>
              <a:rPr lang="en-US" altLang="zh-CN" sz="2200" i="1" dirty="0" err="1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2200" i="1" dirty="0">
                <a:solidFill>
                  <a:srgbClr val="FF26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i+4]</a:t>
            </a:r>
            <a:endParaRPr lang="zh-CN" altLang="zh-CN" sz="2200" i="1" dirty="0">
              <a:solidFill>
                <a:srgbClr val="FF26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84977" y="2764195"/>
                <a:ext cx="5398605" cy="2597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])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=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,5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,5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,5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,5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,5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,5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,5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,5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,5</m:t>
                                  </m:r>
                                </m:e>
                              </m:d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,5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05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2.0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0+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1.0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0.45</m:t>
                              </m:r>
                              <m:r>
                                <a:rPr lang="en-US" altLang="zh-CN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1.3</m:t>
                              </m:r>
                              <m:r>
                                <a:rPr lang="en-US" altLang="zh-CN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0+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1.0</m:t>
                              </m:r>
                              <m:r>
                                <a:rPr lang="en-US" altLang="zh-CN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0+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0+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1.0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1.25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+0.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0+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1.0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1.75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0+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1.0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2.75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77" y="2764195"/>
                <a:ext cx="5398605" cy="2597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本框 288"/>
              <p:cNvSpPr txBox="1"/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>
                          <a:latin typeface="Cambria Math" panose="02040503050406030204" pitchFamily="18" charset="0"/>
                        </a:rPr>
                        <m:t>𝑗</m:t>
                      </m:r>
                    </m:oMath>
                    <m:oMath xmlns:m="http://schemas.openxmlformats.org/officeDocument/2006/math"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              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baseline="-2500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=0.70+0.20+0.10=</m:t>
                      </m:r>
                      <m:r>
                        <a:rPr lang="en-US" altLang="zh-CN" sz="1600" b="0" i="1" smtClean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1.0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16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9" name="文本框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311" y="2755273"/>
                <a:ext cx="444763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3" name="组合 292"/>
          <p:cNvGrpSpPr/>
          <p:nvPr/>
        </p:nvGrpSpPr>
        <p:grpSpPr>
          <a:xfrm>
            <a:off x="592010" y="4725144"/>
            <a:ext cx="3556797" cy="2085989"/>
            <a:chOff x="592010" y="4292702"/>
            <a:chExt cx="3556797" cy="2085989"/>
          </a:xfrm>
        </p:grpSpPr>
        <p:grpSp>
          <p:nvGrpSpPr>
            <p:cNvPr id="294" name="组合 293"/>
            <p:cNvGrpSpPr/>
            <p:nvPr/>
          </p:nvGrpSpPr>
          <p:grpSpPr>
            <a:xfrm>
              <a:off x="592010" y="4292702"/>
              <a:ext cx="3556797" cy="2085989"/>
              <a:chOff x="3402457" y="1284269"/>
              <a:chExt cx="3556797" cy="2085989"/>
            </a:xfrm>
          </p:grpSpPr>
          <p:sp>
            <p:nvSpPr>
              <p:cNvPr id="303" name="文本框 302"/>
              <p:cNvSpPr txBox="1"/>
              <p:nvPr/>
            </p:nvSpPr>
            <p:spPr>
              <a:xfrm>
                <a:off x="5194800" y="152121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矩形 303"/>
              <p:cNvSpPr/>
              <p:nvPr/>
            </p:nvSpPr>
            <p:spPr>
              <a:xfrm rot="2700000">
                <a:off x="4890975" y="1737466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矩形 304"/>
              <p:cNvSpPr/>
              <p:nvPr/>
            </p:nvSpPr>
            <p:spPr>
              <a:xfrm rot="2700000">
                <a:off x="4636417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矩形 305"/>
              <p:cNvSpPr/>
              <p:nvPr/>
            </p:nvSpPr>
            <p:spPr>
              <a:xfrm rot="2700000">
                <a:off x="5145533" y="1992024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矩形 306"/>
              <p:cNvSpPr/>
              <p:nvPr/>
            </p:nvSpPr>
            <p:spPr>
              <a:xfrm rot="2700000">
                <a:off x="4890975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矩形 307"/>
              <p:cNvSpPr/>
              <p:nvPr/>
            </p:nvSpPr>
            <p:spPr>
              <a:xfrm rot="2700000">
                <a:off x="4381858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矩形 308"/>
              <p:cNvSpPr/>
              <p:nvPr/>
            </p:nvSpPr>
            <p:spPr>
              <a:xfrm rot="2700000">
                <a:off x="412730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矩形 309"/>
              <p:cNvSpPr/>
              <p:nvPr/>
            </p:nvSpPr>
            <p:spPr>
              <a:xfrm rot="2700000">
                <a:off x="4636417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矩形 310"/>
              <p:cNvSpPr/>
              <p:nvPr/>
            </p:nvSpPr>
            <p:spPr>
              <a:xfrm rot="2700000">
                <a:off x="4381858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矩形 311"/>
              <p:cNvSpPr/>
              <p:nvPr/>
            </p:nvSpPr>
            <p:spPr>
              <a:xfrm rot="2700000">
                <a:off x="5400092" y="2246583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矩形 312"/>
              <p:cNvSpPr/>
              <p:nvPr/>
            </p:nvSpPr>
            <p:spPr>
              <a:xfrm rot="2700000">
                <a:off x="5145533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矩形 313"/>
              <p:cNvSpPr/>
              <p:nvPr/>
            </p:nvSpPr>
            <p:spPr>
              <a:xfrm rot="2700000">
                <a:off x="5654650" y="2501141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矩形 314"/>
              <p:cNvSpPr/>
              <p:nvPr/>
            </p:nvSpPr>
            <p:spPr>
              <a:xfrm rot="2700000">
                <a:off x="5400092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矩形 315"/>
              <p:cNvSpPr/>
              <p:nvPr/>
            </p:nvSpPr>
            <p:spPr>
              <a:xfrm rot="2700000">
                <a:off x="4890975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矩形 316"/>
              <p:cNvSpPr/>
              <p:nvPr/>
            </p:nvSpPr>
            <p:spPr>
              <a:xfrm rot="2700000">
                <a:off x="463641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矩形 317"/>
              <p:cNvSpPr/>
              <p:nvPr/>
            </p:nvSpPr>
            <p:spPr>
              <a:xfrm rot="2700000">
                <a:off x="514553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矩形 318"/>
              <p:cNvSpPr/>
              <p:nvPr/>
            </p:nvSpPr>
            <p:spPr>
              <a:xfrm rot="2700000">
                <a:off x="5909209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矩形 319"/>
              <p:cNvSpPr/>
              <p:nvPr/>
            </p:nvSpPr>
            <p:spPr>
              <a:xfrm rot="2700000">
                <a:off x="565465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矩形 320"/>
              <p:cNvSpPr/>
              <p:nvPr/>
            </p:nvSpPr>
            <p:spPr>
              <a:xfrm rot="2700000">
                <a:off x="6163767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矩形 321"/>
              <p:cNvSpPr/>
              <p:nvPr/>
            </p:nvSpPr>
            <p:spPr>
              <a:xfrm rot="2700000">
                <a:off x="3872741" y="2755700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矩形 322"/>
              <p:cNvSpPr/>
              <p:nvPr/>
            </p:nvSpPr>
            <p:spPr>
              <a:xfrm rot="2700000">
                <a:off x="3618183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矩形 323"/>
              <p:cNvSpPr/>
              <p:nvPr/>
            </p:nvSpPr>
            <p:spPr>
              <a:xfrm rot="2700000">
                <a:off x="4127300" y="3010258"/>
                <a:ext cx="360000" cy="36000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文本框 324"/>
              <p:cNvSpPr txBox="1"/>
              <p:nvPr/>
            </p:nvSpPr>
            <p:spPr>
              <a:xfrm>
                <a:off x="4931994" y="128426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文本框 325"/>
              <p:cNvSpPr txBox="1"/>
              <p:nvPr/>
            </p:nvSpPr>
            <p:spPr>
              <a:xfrm>
                <a:off x="4685683" y="153101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文本框 326"/>
              <p:cNvSpPr txBox="1"/>
              <p:nvPr/>
            </p:nvSpPr>
            <p:spPr>
              <a:xfrm>
                <a:off x="4427954" y="178557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文本框 327"/>
              <p:cNvSpPr txBox="1"/>
              <p:nvPr/>
            </p:nvSpPr>
            <p:spPr>
              <a:xfrm>
                <a:off x="4181802" y="202444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文本框 328"/>
              <p:cNvSpPr txBox="1"/>
              <p:nvPr/>
            </p:nvSpPr>
            <p:spPr>
              <a:xfrm>
                <a:off x="3918740" y="2301446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0" name="文本框 329"/>
              <p:cNvSpPr txBox="1"/>
              <p:nvPr/>
            </p:nvSpPr>
            <p:spPr>
              <a:xfrm>
                <a:off x="3656267" y="254264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文本框 330"/>
              <p:cNvSpPr txBox="1"/>
              <p:nvPr/>
            </p:nvSpPr>
            <p:spPr>
              <a:xfrm>
                <a:off x="3402457" y="280304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文本框 331"/>
              <p:cNvSpPr txBox="1"/>
              <p:nvPr/>
            </p:nvSpPr>
            <p:spPr>
              <a:xfrm>
                <a:off x="5456264" y="178689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文本框 332"/>
              <p:cNvSpPr txBox="1"/>
              <p:nvPr/>
            </p:nvSpPr>
            <p:spPr>
              <a:xfrm>
                <a:off x="5710821" y="203032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文本框 333"/>
              <p:cNvSpPr txBox="1"/>
              <p:nvPr/>
            </p:nvSpPr>
            <p:spPr>
              <a:xfrm>
                <a:off x="5956894" y="229245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5" name="文本框 334"/>
              <p:cNvSpPr txBox="1"/>
              <p:nvPr/>
            </p:nvSpPr>
            <p:spPr>
              <a:xfrm>
                <a:off x="6211452" y="25391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文本框 335"/>
              <p:cNvSpPr txBox="1"/>
              <p:nvPr/>
            </p:nvSpPr>
            <p:spPr>
              <a:xfrm>
                <a:off x="6463954" y="279719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文本框 336"/>
              <p:cNvSpPr txBox="1"/>
              <p:nvPr/>
            </p:nvSpPr>
            <p:spPr>
              <a:xfrm>
                <a:off x="3825742" y="277168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文本框 337"/>
              <p:cNvSpPr txBox="1"/>
              <p:nvPr/>
            </p:nvSpPr>
            <p:spPr>
              <a:xfrm>
                <a:off x="6097842" y="3029620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文本框 338"/>
              <p:cNvSpPr txBox="1"/>
              <p:nvPr/>
            </p:nvSpPr>
            <p:spPr>
              <a:xfrm>
                <a:off x="557630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文本框 339"/>
              <p:cNvSpPr txBox="1"/>
              <p:nvPr/>
            </p:nvSpPr>
            <p:spPr>
              <a:xfrm>
                <a:off x="5096677" y="3040537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1" name="文本框 340"/>
              <p:cNvSpPr txBox="1"/>
              <p:nvPr/>
            </p:nvSpPr>
            <p:spPr>
              <a:xfrm>
                <a:off x="4593211" y="303265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文本框 341"/>
              <p:cNvSpPr txBox="1"/>
              <p:nvPr/>
            </p:nvSpPr>
            <p:spPr>
              <a:xfrm>
                <a:off x="4074807" y="303497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文本框 342"/>
              <p:cNvSpPr txBox="1"/>
              <p:nvPr/>
            </p:nvSpPr>
            <p:spPr>
              <a:xfrm>
                <a:off x="3565010" y="305760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文本框 343"/>
              <p:cNvSpPr txBox="1"/>
              <p:nvPr/>
            </p:nvSpPr>
            <p:spPr>
              <a:xfrm>
                <a:off x="3946399" y="1769889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文本框 344"/>
              <p:cNvSpPr txBox="1"/>
              <p:nvPr/>
            </p:nvSpPr>
            <p:spPr>
              <a:xfrm>
                <a:off x="5972288" y="1808013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5" name="文本框 294"/>
            <p:cNvSpPr txBox="1"/>
            <p:nvPr/>
          </p:nvSpPr>
          <p:spPr>
            <a:xfrm>
              <a:off x="1517780" y="5788850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6" name="文本框 295"/>
            <p:cNvSpPr txBox="1"/>
            <p:nvPr/>
          </p:nvSpPr>
          <p:spPr>
            <a:xfrm>
              <a:off x="2029432" y="580563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" name="文本框 296"/>
            <p:cNvSpPr txBox="1"/>
            <p:nvPr/>
          </p:nvSpPr>
          <p:spPr>
            <a:xfrm>
              <a:off x="2547836" y="5780121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8" name="文本框 297"/>
            <p:cNvSpPr txBox="1"/>
            <p:nvPr/>
          </p:nvSpPr>
          <p:spPr>
            <a:xfrm>
              <a:off x="3059406" y="5788849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9" name="文本框 298"/>
            <p:cNvSpPr txBox="1"/>
            <p:nvPr/>
          </p:nvSpPr>
          <p:spPr>
            <a:xfrm>
              <a:off x="1253350" y="554398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0.90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0" name="文本框 299"/>
            <p:cNvSpPr txBox="1"/>
            <p:nvPr/>
          </p:nvSpPr>
          <p:spPr>
            <a:xfrm>
              <a:off x="1762467" y="554398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1" name="文本框 300"/>
            <p:cNvSpPr txBox="1"/>
            <p:nvPr/>
          </p:nvSpPr>
          <p:spPr>
            <a:xfrm>
              <a:off x="2272840" y="5536655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2" name="文本框 301"/>
            <p:cNvSpPr txBox="1"/>
            <p:nvPr/>
          </p:nvSpPr>
          <p:spPr>
            <a:xfrm>
              <a:off x="2783463" y="5552008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0.90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9" name="文本框 398"/>
          <p:cNvSpPr txBox="1"/>
          <p:nvPr/>
        </p:nvSpPr>
        <p:spPr>
          <a:xfrm>
            <a:off x="1511389" y="5732938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1.25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2023932" y="5725367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1.20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2558174" y="5717343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1.30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1772856" y="5464927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1.75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2281255" y="5474939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2.00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039640" y="4727781"/>
            <a:ext cx="3556797" cy="2085989"/>
            <a:chOff x="5039640" y="4727781"/>
            <a:chExt cx="3556797" cy="2085989"/>
          </a:xfrm>
        </p:grpSpPr>
        <p:grpSp>
          <p:nvGrpSpPr>
            <p:cNvPr id="346" name="组合 345"/>
            <p:cNvGrpSpPr/>
            <p:nvPr/>
          </p:nvGrpSpPr>
          <p:grpSpPr>
            <a:xfrm>
              <a:off x="5039640" y="4727781"/>
              <a:ext cx="3556797" cy="2085989"/>
              <a:chOff x="5039640" y="4295339"/>
              <a:chExt cx="3556797" cy="2085989"/>
            </a:xfrm>
          </p:grpSpPr>
          <p:grpSp>
            <p:nvGrpSpPr>
              <p:cNvPr id="347" name="组合 346"/>
              <p:cNvGrpSpPr/>
              <p:nvPr/>
            </p:nvGrpSpPr>
            <p:grpSpPr>
              <a:xfrm>
                <a:off x="5039640" y="4295339"/>
                <a:ext cx="3556797" cy="2085989"/>
                <a:chOff x="3402457" y="1284269"/>
                <a:chExt cx="3556797" cy="2085989"/>
              </a:xfrm>
            </p:grpSpPr>
            <p:sp>
              <p:nvSpPr>
                <p:cNvPr id="356" name="文本框 355"/>
                <p:cNvSpPr txBox="1"/>
                <p:nvPr/>
              </p:nvSpPr>
              <p:spPr>
                <a:xfrm>
                  <a:off x="5194800" y="1521211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7" name="矩形 356"/>
                <p:cNvSpPr/>
                <p:nvPr/>
              </p:nvSpPr>
              <p:spPr>
                <a:xfrm rot="2700000">
                  <a:off x="4890975" y="1737466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8" name="矩形 357"/>
                <p:cNvSpPr/>
                <p:nvPr/>
              </p:nvSpPr>
              <p:spPr>
                <a:xfrm rot="2700000">
                  <a:off x="4636417" y="1992024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9" name="矩形 358"/>
                <p:cNvSpPr/>
                <p:nvPr/>
              </p:nvSpPr>
              <p:spPr>
                <a:xfrm rot="2700000">
                  <a:off x="5145533" y="1992024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0" name="矩形 359"/>
                <p:cNvSpPr/>
                <p:nvPr/>
              </p:nvSpPr>
              <p:spPr>
                <a:xfrm rot="2700000">
                  <a:off x="4890975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1" name="矩形 360"/>
                <p:cNvSpPr/>
                <p:nvPr/>
              </p:nvSpPr>
              <p:spPr>
                <a:xfrm rot="2700000">
                  <a:off x="4381858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2" name="矩形 361"/>
                <p:cNvSpPr/>
                <p:nvPr/>
              </p:nvSpPr>
              <p:spPr>
                <a:xfrm rot="2700000">
                  <a:off x="4127300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3" name="矩形 362"/>
                <p:cNvSpPr/>
                <p:nvPr/>
              </p:nvSpPr>
              <p:spPr>
                <a:xfrm rot="2700000">
                  <a:off x="4636417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4" name="矩形 363"/>
                <p:cNvSpPr/>
                <p:nvPr/>
              </p:nvSpPr>
              <p:spPr>
                <a:xfrm rot="2700000">
                  <a:off x="4381858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5" name="矩形 364"/>
                <p:cNvSpPr/>
                <p:nvPr/>
              </p:nvSpPr>
              <p:spPr>
                <a:xfrm rot="2700000">
                  <a:off x="5400092" y="2246583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6" name="矩形 365"/>
                <p:cNvSpPr/>
                <p:nvPr/>
              </p:nvSpPr>
              <p:spPr>
                <a:xfrm rot="2700000">
                  <a:off x="5145533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7" name="矩形 366"/>
                <p:cNvSpPr/>
                <p:nvPr/>
              </p:nvSpPr>
              <p:spPr>
                <a:xfrm rot="2700000">
                  <a:off x="5654650" y="2501141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8" name="矩形 367"/>
                <p:cNvSpPr/>
                <p:nvPr/>
              </p:nvSpPr>
              <p:spPr>
                <a:xfrm rot="2700000">
                  <a:off x="5400092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9" name="矩形 368"/>
                <p:cNvSpPr/>
                <p:nvPr/>
              </p:nvSpPr>
              <p:spPr>
                <a:xfrm rot="2700000">
                  <a:off x="4890975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0" name="矩形 369"/>
                <p:cNvSpPr/>
                <p:nvPr/>
              </p:nvSpPr>
              <p:spPr>
                <a:xfrm rot="2700000">
                  <a:off x="4636417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1" name="矩形 370"/>
                <p:cNvSpPr/>
                <p:nvPr/>
              </p:nvSpPr>
              <p:spPr>
                <a:xfrm rot="2700000">
                  <a:off x="5145533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2" name="矩形 371"/>
                <p:cNvSpPr/>
                <p:nvPr/>
              </p:nvSpPr>
              <p:spPr>
                <a:xfrm rot="2700000">
                  <a:off x="5909209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3" name="矩形 372"/>
                <p:cNvSpPr/>
                <p:nvPr/>
              </p:nvSpPr>
              <p:spPr>
                <a:xfrm rot="2700000">
                  <a:off x="5654650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4" name="矩形 373"/>
                <p:cNvSpPr/>
                <p:nvPr/>
              </p:nvSpPr>
              <p:spPr>
                <a:xfrm rot="2700000">
                  <a:off x="6163767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5" name="矩形 374"/>
                <p:cNvSpPr/>
                <p:nvPr/>
              </p:nvSpPr>
              <p:spPr>
                <a:xfrm rot="2700000">
                  <a:off x="3872741" y="2755700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6" name="矩形 375"/>
                <p:cNvSpPr/>
                <p:nvPr/>
              </p:nvSpPr>
              <p:spPr>
                <a:xfrm rot="2700000">
                  <a:off x="3618183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7" name="矩形 376"/>
                <p:cNvSpPr/>
                <p:nvPr/>
              </p:nvSpPr>
              <p:spPr>
                <a:xfrm rot="2700000">
                  <a:off x="4127300" y="3010258"/>
                  <a:ext cx="360000" cy="36000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8" name="文本框 377"/>
                <p:cNvSpPr txBox="1"/>
                <p:nvPr/>
              </p:nvSpPr>
              <p:spPr>
                <a:xfrm>
                  <a:off x="4931994" y="128426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</a:t>
                  </a:r>
                  <a:endParaRPr lang="zh-CN" altLang="en-US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9" name="文本框 378"/>
                <p:cNvSpPr txBox="1"/>
                <p:nvPr/>
              </p:nvSpPr>
              <p:spPr>
                <a:xfrm>
                  <a:off x="4685683" y="1531014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0" name="文本框 379"/>
                <p:cNvSpPr txBox="1"/>
                <p:nvPr/>
              </p:nvSpPr>
              <p:spPr>
                <a:xfrm>
                  <a:off x="4427954" y="1785571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1" name="文本框 380"/>
                <p:cNvSpPr txBox="1"/>
                <p:nvPr/>
              </p:nvSpPr>
              <p:spPr>
                <a:xfrm>
                  <a:off x="4181802" y="202444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2" name="文本框 381"/>
                <p:cNvSpPr txBox="1"/>
                <p:nvPr/>
              </p:nvSpPr>
              <p:spPr>
                <a:xfrm>
                  <a:off x="3918740" y="2301446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3" name="文本框 382"/>
                <p:cNvSpPr txBox="1"/>
                <p:nvPr/>
              </p:nvSpPr>
              <p:spPr>
                <a:xfrm>
                  <a:off x="3656267" y="2542640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4" name="文本框 383"/>
                <p:cNvSpPr txBox="1"/>
                <p:nvPr/>
              </p:nvSpPr>
              <p:spPr>
                <a:xfrm>
                  <a:off x="3402457" y="280304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5" name="文本框 384"/>
                <p:cNvSpPr txBox="1"/>
                <p:nvPr/>
              </p:nvSpPr>
              <p:spPr>
                <a:xfrm>
                  <a:off x="5456264" y="1786892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6" name="文本框 385"/>
                <p:cNvSpPr txBox="1"/>
                <p:nvPr/>
              </p:nvSpPr>
              <p:spPr>
                <a:xfrm>
                  <a:off x="5710821" y="203032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7" name="文本框 386"/>
                <p:cNvSpPr txBox="1"/>
                <p:nvPr/>
              </p:nvSpPr>
              <p:spPr>
                <a:xfrm>
                  <a:off x="5956894" y="229245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8" name="文本框 387"/>
                <p:cNvSpPr txBox="1"/>
                <p:nvPr/>
              </p:nvSpPr>
              <p:spPr>
                <a:xfrm>
                  <a:off x="6211452" y="253918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9" name="文本框 388"/>
                <p:cNvSpPr txBox="1"/>
                <p:nvPr/>
              </p:nvSpPr>
              <p:spPr>
                <a:xfrm>
                  <a:off x="6463954" y="279719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0" name="文本框 389"/>
                <p:cNvSpPr txBox="1"/>
                <p:nvPr/>
              </p:nvSpPr>
              <p:spPr>
                <a:xfrm>
                  <a:off x="3825742" y="2771688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0.30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1" name="文本框 390"/>
                <p:cNvSpPr txBox="1"/>
                <p:nvPr/>
              </p:nvSpPr>
              <p:spPr>
                <a:xfrm>
                  <a:off x="6097842" y="3029620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0.10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2" name="文本框 391"/>
                <p:cNvSpPr txBox="1"/>
                <p:nvPr/>
              </p:nvSpPr>
              <p:spPr>
                <a:xfrm>
                  <a:off x="5576307" y="304053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3" name="文本框 392"/>
                <p:cNvSpPr txBox="1"/>
                <p:nvPr/>
              </p:nvSpPr>
              <p:spPr>
                <a:xfrm>
                  <a:off x="5096677" y="3040537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4" name="文本框 393"/>
                <p:cNvSpPr txBox="1"/>
                <p:nvPr/>
              </p:nvSpPr>
              <p:spPr>
                <a:xfrm>
                  <a:off x="4593211" y="3032652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5" name="文本框 394"/>
                <p:cNvSpPr txBox="1"/>
                <p:nvPr/>
              </p:nvSpPr>
              <p:spPr>
                <a:xfrm>
                  <a:off x="4074807" y="3034974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0.10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6" name="文本框 395"/>
                <p:cNvSpPr txBox="1"/>
                <p:nvPr/>
              </p:nvSpPr>
              <p:spPr>
                <a:xfrm>
                  <a:off x="3565010" y="305760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0.05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7" name="文本框 396"/>
                <p:cNvSpPr txBox="1"/>
                <p:nvPr/>
              </p:nvSpPr>
              <p:spPr>
                <a:xfrm>
                  <a:off x="3946399" y="1769889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8" name="文本框 397"/>
                <p:cNvSpPr txBox="1"/>
                <p:nvPr/>
              </p:nvSpPr>
              <p:spPr>
                <a:xfrm>
                  <a:off x="5972288" y="1808013"/>
                  <a:ext cx="4953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48" name="文本框 347"/>
              <p:cNvSpPr txBox="1"/>
              <p:nvPr/>
            </p:nvSpPr>
            <p:spPr>
              <a:xfrm>
                <a:off x="5956333" y="5789164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9" name="文本框 348"/>
              <p:cNvSpPr txBox="1"/>
              <p:nvPr/>
            </p:nvSpPr>
            <p:spPr>
              <a:xfrm>
                <a:off x="6477062" y="580826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0" name="文本框 349"/>
              <p:cNvSpPr txBox="1"/>
              <p:nvPr/>
            </p:nvSpPr>
            <p:spPr>
              <a:xfrm>
                <a:off x="6995466" y="5782758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1" name="文本框 350"/>
              <p:cNvSpPr txBox="1"/>
              <p:nvPr/>
            </p:nvSpPr>
            <p:spPr>
              <a:xfrm>
                <a:off x="7507036" y="5791486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2" name="文本框 351"/>
              <p:cNvSpPr txBox="1"/>
              <p:nvPr/>
            </p:nvSpPr>
            <p:spPr>
              <a:xfrm>
                <a:off x="5700980" y="554662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3" name="文本框 352"/>
              <p:cNvSpPr txBox="1"/>
              <p:nvPr/>
            </p:nvSpPr>
            <p:spPr>
              <a:xfrm>
                <a:off x="6210097" y="5546621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0.35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4" name="文本框 353"/>
              <p:cNvSpPr txBox="1"/>
              <p:nvPr/>
            </p:nvSpPr>
            <p:spPr>
              <a:xfrm>
                <a:off x="6720470" y="5539292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5" name="文本框 354"/>
              <p:cNvSpPr txBox="1"/>
              <p:nvPr/>
            </p:nvSpPr>
            <p:spPr>
              <a:xfrm>
                <a:off x="7231093" y="5554645"/>
                <a:ext cx="495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0.50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00" name="文本框 399"/>
            <p:cNvSpPr txBox="1"/>
            <p:nvPr/>
          </p:nvSpPr>
          <p:spPr>
            <a:xfrm>
              <a:off x="5959019" y="5735575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6471562" y="572800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7005804" y="5719980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6220486" y="5467564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6728885" y="5477576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6474323" y="5234615"/>
              <a:ext cx="495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1.00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5" name="文本框 124"/>
          <p:cNvSpPr txBox="1"/>
          <p:nvPr/>
        </p:nvSpPr>
        <p:spPr>
          <a:xfrm>
            <a:off x="2026693" y="5231978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2.75</a:t>
            </a:r>
            <a:endParaRPr lang="zh-CN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2121547" y="4724750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47501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71C95C-D80F-EA49-B1FD-08D617EAC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6" b="88405"/>
          <a:stretch/>
        </p:blipFill>
        <p:spPr>
          <a:xfrm>
            <a:off x="107951" y="792001"/>
            <a:ext cx="7848425" cy="692783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DP Algorithm for 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5373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71C95C-D80F-EA49-B1FD-08D617EAC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6" b="69122"/>
          <a:stretch/>
        </p:blipFill>
        <p:spPr>
          <a:xfrm>
            <a:off x="107950" y="792001"/>
            <a:ext cx="7848425" cy="1844911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DP Algorithm for 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475738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71C95C-D80F-EA49-B1FD-08D617EAC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6" b="65506"/>
          <a:stretch/>
        </p:blipFill>
        <p:spPr>
          <a:xfrm>
            <a:off x="107950" y="792001"/>
            <a:ext cx="7848425" cy="2060935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DP Algorithm for 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476572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71C95C-D80F-EA49-B1FD-08D617EAC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6" b="46223"/>
          <a:stretch/>
        </p:blipFill>
        <p:spPr>
          <a:xfrm>
            <a:off x="107950" y="792001"/>
            <a:ext cx="7848425" cy="3213063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DP Algorithm for 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7145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71C95C-D80F-EA49-B1FD-08D617EAC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6" b="37786"/>
          <a:stretch/>
        </p:blipFill>
        <p:spPr>
          <a:xfrm>
            <a:off x="107950" y="792001"/>
            <a:ext cx="7848426" cy="3717119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DP Algorithm for 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21369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71C95C-D80F-EA49-B1FD-08D617EAC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6" b="19708"/>
          <a:stretch/>
        </p:blipFill>
        <p:spPr>
          <a:xfrm>
            <a:off x="107950" y="792001"/>
            <a:ext cx="7848426" cy="4797239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DP Algorithm for 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31300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71C95C-D80F-EA49-B1FD-08D617EAC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6" b="5246"/>
          <a:stretch/>
        </p:blipFill>
        <p:spPr>
          <a:xfrm>
            <a:off x="107950" y="792001"/>
            <a:ext cx="7848426" cy="5661336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DP Algorithm for 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09161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71C95C-D80F-EA49-B1FD-08D617EAC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6"/>
          <a:stretch/>
        </p:blipFill>
        <p:spPr>
          <a:xfrm>
            <a:off x="107950" y="792000"/>
            <a:ext cx="7848426" cy="5974781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DP Algorithm for 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625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/>
            <a:r>
              <a:rPr lang="en-US" altLang="zh-CN" sz="2800" dirty="0"/>
              <a:t>Counting sort determines, for each input element </a:t>
            </a:r>
            <a:r>
              <a:rPr lang="en-US" altLang="zh-CN" sz="2800" i="1" dirty="0"/>
              <a:t>x</a:t>
            </a:r>
            <a:r>
              <a:rPr lang="en-US" altLang="zh-CN" sz="2800" dirty="0"/>
              <a:t>, </a:t>
            </a:r>
            <a:r>
              <a:rPr lang="en-US" altLang="zh-CN" sz="2800" dirty="0">
                <a:solidFill>
                  <a:srgbClr val="FF0000"/>
                </a:solidFill>
              </a:rPr>
              <a:t>the number of elements less than </a:t>
            </a:r>
            <a:r>
              <a:rPr lang="en-US" altLang="zh-CN" sz="2800" i="1" dirty="0"/>
              <a:t>x</a:t>
            </a:r>
            <a:r>
              <a:rPr lang="en-US" altLang="zh-CN" sz="2800" dirty="0"/>
              <a:t>. </a:t>
            </a:r>
          </a:p>
          <a:p>
            <a:pPr algn="just" eaLnBrk="1" hangingPunct="1"/>
            <a:endParaRPr lang="en-US" altLang="zh-CN" sz="2800" dirty="0"/>
          </a:p>
          <a:p>
            <a:pPr algn="just" eaLnBrk="1" hangingPunct="1"/>
            <a:endParaRPr lang="en-US" altLang="zh-CN" sz="2800" dirty="0"/>
          </a:p>
          <a:p>
            <a:pPr algn="just" eaLnBrk="1" hangingPunct="1"/>
            <a:r>
              <a:rPr lang="en-US" altLang="zh-CN" sz="2800" dirty="0"/>
              <a:t>It uses this information to place element </a:t>
            </a:r>
            <a:r>
              <a:rPr lang="en-US" altLang="zh-CN" sz="2800" i="1" dirty="0"/>
              <a:t>x</a:t>
            </a:r>
            <a:r>
              <a:rPr lang="en-US" altLang="zh-CN" sz="2800" dirty="0"/>
              <a:t> directly into its position in the output array.</a:t>
            </a: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Main Ideas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46571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71C95C-D80F-EA49-B1FD-08D617EAC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6"/>
          <a:stretch/>
        </p:blipFill>
        <p:spPr>
          <a:xfrm>
            <a:off x="107950" y="792000"/>
            <a:ext cx="7848426" cy="5974781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/>
              <a:t>A DP Algorithm for Optimal BST Problem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1F99EBB9-BD69-C84F-B95A-86582D0184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32"/>
          <a:stretch/>
        </p:blipFill>
        <p:spPr>
          <a:xfrm>
            <a:off x="2051720" y="5976766"/>
            <a:ext cx="7632848" cy="60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0371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7081692" cy="420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115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/>
            <a:r>
              <a:rPr lang="en-US" altLang="zh-CN" sz="2800" dirty="0"/>
              <a:t>Counting sort determines, for each input element </a:t>
            </a:r>
            <a:r>
              <a:rPr lang="en-US" altLang="zh-CN" sz="2800" i="1" dirty="0"/>
              <a:t>x</a:t>
            </a:r>
            <a:r>
              <a:rPr lang="en-US" altLang="zh-CN" sz="2800" dirty="0"/>
              <a:t>, </a:t>
            </a:r>
            <a:r>
              <a:rPr lang="en-US" altLang="zh-CN" sz="2800" dirty="0">
                <a:solidFill>
                  <a:srgbClr val="FF0000"/>
                </a:solidFill>
              </a:rPr>
              <a:t>the number of elements less than </a:t>
            </a:r>
            <a:r>
              <a:rPr lang="en-US" altLang="zh-CN" sz="2800" i="1" dirty="0"/>
              <a:t>x</a:t>
            </a:r>
            <a:r>
              <a:rPr lang="en-US" altLang="zh-CN" sz="2800" dirty="0"/>
              <a:t>. </a:t>
            </a:r>
          </a:p>
          <a:p>
            <a:pPr algn="just" eaLnBrk="1" hangingPunct="1"/>
            <a:endParaRPr lang="en-US" altLang="zh-CN" sz="2800" dirty="0"/>
          </a:p>
          <a:p>
            <a:pPr algn="just" eaLnBrk="1" hangingPunct="1"/>
            <a:endParaRPr lang="en-US" altLang="zh-CN" sz="2800" dirty="0"/>
          </a:p>
          <a:p>
            <a:pPr algn="just" eaLnBrk="1" hangingPunct="1"/>
            <a:r>
              <a:rPr lang="en-US" altLang="zh-CN" sz="2800" dirty="0"/>
              <a:t>It uses this information to place element </a:t>
            </a:r>
            <a:r>
              <a:rPr lang="en-US" altLang="zh-CN" sz="2800" i="1" dirty="0"/>
              <a:t>x</a:t>
            </a:r>
            <a:r>
              <a:rPr lang="en-US" altLang="zh-CN" sz="2800" dirty="0"/>
              <a:t> directly into its position in the output array.</a:t>
            </a:r>
          </a:p>
          <a:p>
            <a:pPr lvl="1" algn="just" eaLnBrk="1" hangingPunct="1"/>
            <a:r>
              <a:rPr lang="en-US" altLang="zh-CN" sz="2400" dirty="0"/>
              <a:t>For example, if 17 elements are less than </a:t>
            </a:r>
            <a:r>
              <a:rPr lang="en-US" altLang="zh-CN" sz="2400" i="1" dirty="0"/>
              <a:t>x</a:t>
            </a:r>
            <a:r>
              <a:rPr lang="en-US" altLang="zh-CN" sz="2400" dirty="0"/>
              <a:t>, then </a:t>
            </a:r>
            <a:r>
              <a:rPr lang="en-US" altLang="zh-CN" sz="2400" i="1" dirty="0"/>
              <a:t>x</a:t>
            </a:r>
            <a:r>
              <a:rPr lang="en-US" altLang="zh-CN" sz="2400" dirty="0"/>
              <a:t> belongs in output position 18.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Main Ideas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081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/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In Part I, we illustrated Divide-and-Conquer using several examples:</a:t>
            </a:r>
          </a:p>
          <a:p>
            <a:pPr lvl="1" algn="just" eaLnBrk="1" hangingPunct="1">
              <a:spcBef>
                <a:spcPts val="5000"/>
              </a:spcBef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Maximum Contiguous Subarray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最大子数组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5000"/>
              </a:spcBef>
            </a:pPr>
            <a:r>
              <a:rPr lang="en-US" altLang="zh-CN" dirty="0"/>
              <a:t>Counting Inversions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逆序计数</a:t>
            </a:r>
            <a:r>
              <a:rPr lang="en-US" altLang="zh-CN" dirty="0"/>
              <a:t>)</a:t>
            </a:r>
          </a:p>
          <a:p>
            <a:pPr lvl="1" algn="just" eaLnBrk="1" hangingPunct="1">
              <a:spcBef>
                <a:spcPts val="5000"/>
              </a:spcBef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Polynomial Multiplication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多项式乘法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5000"/>
              </a:spcBef>
            </a:pPr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QuickSort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and Partition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快速排序与划分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Review to Part I</a:t>
            </a:r>
            <a:endParaRPr lang="en-US" altLang="zh-CN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528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Counting Sort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2776"/>
            <a:ext cx="8353278" cy="4968552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7" y="1026399"/>
            <a:ext cx="2762636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99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Counting Sort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2776"/>
            <a:ext cx="8353278" cy="4968552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7" y="1026399"/>
            <a:ext cx="2762636" cy="314369"/>
          </a:xfrm>
          <a:prstGeom prst="rect">
            <a:avLst/>
          </a:prstGeom>
        </p:spPr>
      </p:pic>
      <p:sp>
        <p:nvSpPr>
          <p:cNvPr id="6" name="圆角矩形 30"/>
          <p:cNvSpPr/>
          <p:nvPr/>
        </p:nvSpPr>
        <p:spPr bwMode="auto">
          <a:xfrm>
            <a:off x="755576" y="2060848"/>
            <a:ext cx="5040560" cy="319633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553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Example: Counting Sort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8760"/>
            <a:ext cx="8164064" cy="2715004"/>
          </a:xfrm>
        </p:spPr>
      </p:pic>
    </p:spTree>
    <p:extLst>
      <p:ext uri="{BB962C8B-B14F-4D97-AF65-F5344CB8AC3E}">
        <p14:creationId xmlns:p14="http://schemas.microsoft.com/office/powerpoint/2010/main" val="3452173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Counting Sort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2776"/>
            <a:ext cx="8353278" cy="4968552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7" y="1026399"/>
            <a:ext cx="2762636" cy="314369"/>
          </a:xfrm>
          <a:prstGeom prst="rect">
            <a:avLst/>
          </a:prstGeom>
        </p:spPr>
      </p:pic>
      <p:sp>
        <p:nvSpPr>
          <p:cNvPr id="6" name="圆角矩形 30"/>
          <p:cNvSpPr/>
          <p:nvPr/>
        </p:nvSpPr>
        <p:spPr bwMode="auto">
          <a:xfrm>
            <a:off x="755576" y="2310505"/>
            <a:ext cx="5040560" cy="902471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684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Example: Counting Sort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10"/>
          <a:stretch/>
        </p:blipFill>
        <p:spPr>
          <a:xfrm>
            <a:off x="457200" y="1268761"/>
            <a:ext cx="8229600" cy="3600400"/>
          </a:xfrm>
        </p:spPr>
      </p:pic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5085184"/>
            <a:ext cx="4742741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15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Counting Sort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2776"/>
            <a:ext cx="8353278" cy="4968552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7" y="1026399"/>
            <a:ext cx="2762636" cy="314369"/>
          </a:xfrm>
          <a:prstGeom prst="rect">
            <a:avLst/>
          </a:prstGeom>
        </p:spPr>
      </p:pic>
      <p:sp>
        <p:nvSpPr>
          <p:cNvPr id="6" name="圆角矩形 30"/>
          <p:cNvSpPr/>
          <p:nvPr/>
        </p:nvSpPr>
        <p:spPr bwMode="auto">
          <a:xfrm>
            <a:off x="755576" y="3212976"/>
            <a:ext cx="5040560" cy="830463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232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Example: Counting Sort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55"/>
          <a:stretch/>
        </p:blipFill>
        <p:spPr>
          <a:xfrm>
            <a:off x="457200" y="1332373"/>
            <a:ext cx="8078327" cy="3248755"/>
          </a:xfrm>
        </p:spPr>
      </p:pic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5085184"/>
            <a:ext cx="7344816" cy="125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35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Example: Counting Sort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37"/>
          <a:stretch/>
        </p:blipFill>
        <p:spPr>
          <a:xfrm>
            <a:off x="457200" y="1340768"/>
            <a:ext cx="8049748" cy="3240360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5085184"/>
            <a:ext cx="7344816" cy="125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61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Example: Counting Sort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3"/>
          <a:stretch/>
        </p:blipFill>
        <p:spPr>
          <a:xfrm>
            <a:off x="457200" y="1294268"/>
            <a:ext cx="8154538" cy="3214852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5085184"/>
            <a:ext cx="7344816" cy="125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23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Example: Counting Sort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26"/>
          <a:stretch/>
        </p:blipFill>
        <p:spPr>
          <a:xfrm>
            <a:off x="457200" y="1298471"/>
            <a:ext cx="8106906" cy="3210649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5085184"/>
            <a:ext cx="7344816" cy="125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2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/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In Part I, we illustrated Divide-and-Conquer using several examples:</a:t>
            </a:r>
          </a:p>
          <a:p>
            <a:pPr lvl="1" algn="just" eaLnBrk="1" hangingPunct="1">
              <a:spcBef>
                <a:spcPts val="5000"/>
              </a:spcBef>
            </a:pPr>
            <a:r>
              <a:rPr lang="en-US" altLang="zh-CN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Maximum Contiguous Subarray (</a:t>
            </a:r>
            <a:r>
              <a:rPr lang="zh-CN" altLang="en-US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最大子数组</a:t>
            </a:r>
            <a:r>
              <a:rPr lang="en-US" altLang="zh-CN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5000"/>
              </a:spcBef>
            </a:pPr>
            <a:r>
              <a:rPr lang="en-US" altLang="zh-CN" dirty="0">
                <a:solidFill>
                  <a:schemeClr val="bg2"/>
                </a:solidFill>
              </a:rPr>
              <a:t>Counting Inversions (</a:t>
            </a: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逆序计数</a:t>
            </a:r>
            <a:r>
              <a:rPr lang="en-US" altLang="zh-CN" dirty="0">
                <a:solidFill>
                  <a:schemeClr val="bg2"/>
                </a:solidFill>
              </a:rPr>
              <a:t>)</a:t>
            </a:r>
          </a:p>
          <a:p>
            <a:pPr lvl="1" algn="just" eaLnBrk="1" hangingPunct="1">
              <a:spcBef>
                <a:spcPts val="5000"/>
              </a:spcBef>
            </a:pPr>
            <a:r>
              <a:rPr lang="en-US" altLang="zh-CN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Polynomial Multiplication (</a:t>
            </a:r>
            <a:r>
              <a:rPr lang="zh-CN" altLang="en-US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多项式乘法</a:t>
            </a:r>
            <a:r>
              <a:rPr lang="en-US" altLang="zh-CN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5000"/>
              </a:spcBef>
            </a:pPr>
            <a:r>
              <a:rPr lang="en-US" altLang="zh-CN" sz="28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QuickSort</a:t>
            </a:r>
            <a:r>
              <a:rPr lang="en-US" altLang="zh-CN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Partition (</a:t>
            </a:r>
            <a:r>
              <a:rPr lang="zh-CN" altLang="en-US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快速排序与划分</a:t>
            </a:r>
            <a:r>
              <a:rPr lang="en-US" altLang="zh-CN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Review to Part I</a:t>
            </a:r>
            <a:endParaRPr lang="en-US" altLang="zh-CN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6146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Example: Counting Sort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10"/>
          <a:stretch/>
        </p:blipFill>
        <p:spPr>
          <a:xfrm>
            <a:off x="455902" y="1328171"/>
            <a:ext cx="8145012" cy="3540989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5085184"/>
            <a:ext cx="7344816" cy="125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21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Counting Sort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2776"/>
            <a:ext cx="8353278" cy="4968552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7" y="1026399"/>
            <a:ext cx="2762636" cy="314369"/>
          </a:xfrm>
          <a:prstGeom prst="rect">
            <a:avLst/>
          </a:prstGeom>
        </p:spPr>
      </p:pic>
      <p:sp>
        <p:nvSpPr>
          <p:cNvPr id="6" name="圆角矩形 30"/>
          <p:cNvSpPr/>
          <p:nvPr/>
        </p:nvSpPr>
        <p:spPr bwMode="auto">
          <a:xfrm>
            <a:off x="755576" y="4005064"/>
            <a:ext cx="5040560" cy="864096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719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Example: Counting Sort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95"/>
          <a:stretch/>
        </p:blipFill>
        <p:spPr>
          <a:xfrm>
            <a:off x="457200" y="1340768"/>
            <a:ext cx="8173591" cy="3672408"/>
          </a:xfrm>
        </p:spPr>
      </p:pic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5157192"/>
            <a:ext cx="7272808" cy="124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04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Example: Counting Sort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63"/>
          <a:stretch/>
        </p:blipFill>
        <p:spPr>
          <a:xfrm>
            <a:off x="457200" y="1340768"/>
            <a:ext cx="8125959" cy="3168352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5157192"/>
            <a:ext cx="7272808" cy="124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50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Example: Counting Sort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5"/>
          <a:stretch/>
        </p:blipFill>
        <p:spPr>
          <a:xfrm>
            <a:off x="457200" y="1340768"/>
            <a:ext cx="8145012" cy="3384376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5157192"/>
            <a:ext cx="7272808" cy="124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65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Counting Sort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2776"/>
            <a:ext cx="8353278" cy="4968552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7" y="1026399"/>
            <a:ext cx="2762636" cy="314369"/>
          </a:xfrm>
          <a:prstGeom prst="rect">
            <a:avLst/>
          </a:prstGeom>
        </p:spPr>
      </p:pic>
      <p:sp>
        <p:nvSpPr>
          <p:cNvPr id="6" name="圆角矩形 30"/>
          <p:cNvSpPr/>
          <p:nvPr/>
        </p:nvSpPr>
        <p:spPr bwMode="auto">
          <a:xfrm>
            <a:off x="755576" y="4869160"/>
            <a:ext cx="5040560" cy="1152128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726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Example: Counting Sort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46"/>
          <a:stretch/>
        </p:blipFill>
        <p:spPr>
          <a:xfrm>
            <a:off x="457200" y="1368518"/>
            <a:ext cx="8173591" cy="3500642"/>
          </a:xfrm>
        </p:spPr>
      </p:pic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23" y="5199336"/>
            <a:ext cx="4053526" cy="1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60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Example: Counting Sort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49"/>
          <a:stretch/>
        </p:blipFill>
        <p:spPr>
          <a:xfrm>
            <a:off x="457200" y="1333887"/>
            <a:ext cx="8229600" cy="3247241"/>
          </a:xfr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23" y="5199336"/>
            <a:ext cx="4053526" cy="1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15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Example: Counting Sort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38"/>
          <a:stretch/>
        </p:blipFill>
        <p:spPr>
          <a:xfrm>
            <a:off x="457200" y="1373842"/>
            <a:ext cx="8183117" cy="3207286"/>
          </a:xfr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23" y="5199336"/>
            <a:ext cx="4053526" cy="1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83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Example: Counting Sort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85"/>
          <a:stretch/>
        </p:blipFill>
        <p:spPr>
          <a:xfrm>
            <a:off x="457200" y="1433869"/>
            <a:ext cx="8229600" cy="3435291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23" y="5199336"/>
            <a:ext cx="4053526" cy="1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2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/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In Part I, we illustrated sorting and searching problems using several examples:</a:t>
            </a:r>
          </a:p>
          <a:p>
            <a:pPr lvl="1" algn="just" eaLnBrk="1" hangingPunct="1">
              <a:spcBef>
                <a:spcPts val="3500"/>
              </a:spcBef>
            </a:pPr>
            <a:r>
              <a:rPr lang="en-US" altLang="zh-CN" dirty="0"/>
              <a:t>Heapsort and Priority Queues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堆排序与优先队列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3500"/>
              </a:spcBef>
            </a:pPr>
            <a:r>
              <a:rPr lang="en-US" altLang="zh-CN" dirty="0"/>
              <a:t>Lower Bound for Sorting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基于比较的排序下界</a:t>
            </a:r>
            <a:r>
              <a:rPr lang="en-US" altLang="zh-CN" dirty="0"/>
              <a:t>)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 eaLnBrk="1" hangingPunct="1">
              <a:spcBef>
                <a:spcPts val="3500"/>
              </a:spcBef>
            </a:pPr>
            <a:r>
              <a:rPr lang="en-US" altLang="zh-CN" dirty="0"/>
              <a:t>Sorting in Linear Time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线性时间排序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3500"/>
              </a:spcBef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Selection Problem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选择问题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3500"/>
              </a:spcBef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AVL Tree (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AVL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树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-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二叉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平衡树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4487" lvl="1" indent="0" eaLnBrk="1" hangingPunct="1"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Review to Part I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358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Example: Counting Sort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00"/>
          <a:stretch/>
        </p:blipFill>
        <p:spPr>
          <a:xfrm>
            <a:off x="457200" y="1412702"/>
            <a:ext cx="8229600" cy="3240434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23" y="5199336"/>
            <a:ext cx="4053526" cy="1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499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5" y="1414762"/>
            <a:ext cx="8357974" cy="4966565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Analysis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61038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7" y="1026399"/>
            <a:ext cx="2762636" cy="31436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827584" y="3212976"/>
            <a:ext cx="4248472" cy="2736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194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5" y="1414762"/>
            <a:ext cx="8357974" cy="4966565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Analysis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61038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7" y="1026399"/>
            <a:ext cx="2762636" cy="31436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827584" y="4077072"/>
            <a:ext cx="4248472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233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5" y="1414762"/>
            <a:ext cx="8357974" cy="4966565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Analysis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61038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7" y="1026399"/>
            <a:ext cx="2762636" cy="31436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827584" y="4869160"/>
            <a:ext cx="4248472" cy="1080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29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5" y="1414762"/>
            <a:ext cx="8357974" cy="4966565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Analysis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61038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7" y="1026399"/>
            <a:ext cx="2762636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6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5" y="1414762"/>
            <a:ext cx="8357974" cy="4966565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Analysis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4704"/>
                <a:ext cx="8229600" cy="57610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Total: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4704"/>
                <a:ext cx="8229600" cy="5761038"/>
              </a:xfrm>
              <a:blipFill>
                <a:blip r:embed="rId3"/>
                <a:stretch>
                  <a:fillRect l="-1111" b="-89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7" y="1026399"/>
            <a:ext cx="2762636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83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800" dirty="0"/>
              <a:t>If k = O(n), then counting sort takes O(n) time.</a:t>
            </a:r>
          </a:p>
          <a:p>
            <a:pPr eaLnBrk="1" hangingPunct="1"/>
            <a:r>
              <a:rPr lang="en-US" altLang="zh-CN" sz="2800" dirty="0"/>
              <a:t>But didn’t we prove that sorting must take Ω(n log n) time?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Running Time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5340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800" dirty="0"/>
              <a:t>If k = O(n), then counting sort takes O(n) time.</a:t>
            </a:r>
          </a:p>
          <a:p>
            <a:pPr eaLnBrk="1" hangingPunct="1"/>
            <a:r>
              <a:rPr lang="en-US" altLang="zh-CN" sz="2800" dirty="0"/>
              <a:t>But didn’t we prove that sorting must take Ω(n log n) time?</a:t>
            </a:r>
          </a:p>
          <a:p>
            <a:pPr eaLnBrk="1" hangingPunct="1"/>
            <a:r>
              <a:rPr lang="en-US" altLang="zh-CN" sz="2800" dirty="0"/>
              <a:t>No, actually we proved that any comparison-based sorting algorithm takes Ω(n log n) time.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Running Time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0183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800" dirty="0"/>
              <a:t>If k = O(n), then counting sort takes O(n) time.</a:t>
            </a:r>
          </a:p>
          <a:p>
            <a:pPr eaLnBrk="1" hangingPunct="1"/>
            <a:r>
              <a:rPr lang="en-US" altLang="zh-CN" sz="2800" dirty="0"/>
              <a:t>But didn’t we prove that sorting must take Ω(n log n) time?</a:t>
            </a:r>
          </a:p>
          <a:p>
            <a:pPr eaLnBrk="1" hangingPunct="1"/>
            <a:r>
              <a:rPr lang="en-US" altLang="zh-CN" sz="2800" dirty="0"/>
              <a:t>No, actually we proved that any comparison-based sorting algorithm takes Ω(n log n) time.</a:t>
            </a:r>
          </a:p>
          <a:p>
            <a:pPr eaLnBrk="1" hangingPunct="1"/>
            <a:r>
              <a:rPr lang="en-US" altLang="zh-CN" sz="2800" dirty="0"/>
              <a:t>Note that counting sort is not a comparison-based sorting algorithm.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Running Time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929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800" dirty="0"/>
              <a:t>If k = O(n), then counting sort takes O(n) time.</a:t>
            </a:r>
          </a:p>
          <a:p>
            <a:pPr eaLnBrk="1" hangingPunct="1"/>
            <a:r>
              <a:rPr lang="en-US" altLang="zh-CN" sz="2800" dirty="0"/>
              <a:t>But didn’t we prove that sorting must take Ω(n log n) time?</a:t>
            </a:r>
          </a:p>
          <a:p>
            <a:pPr eaLnBrk="1" hangingPunct="1"/>
            <a:r>
              <a:rPr lang="en-US" altLang="zh-CN" sz="2800" dirty="0"/>
              <a:t>No, actually we proved that any comparison-based sorting algorithm takes Ω(n log n) time.</a:t>
            </a:r>
          </a:p>
          <a:p>
            <a:pPr eaLnBrk="1" hangingPunct="1"/>
            <a:r>
              <a:rPr lang="en-US" altLang="zh-CN" sz="2800" dirty="0"/>
              <a:t>Note that counting sort is not a comparison-based sorting algorithm.</a:t>
            </a:r>
          </a:p>
          <a:p>
            <a:pPr eaLnBrk="1" hangingPunct="1"/>
            <a:r>
              <a:rPr lang="en-US" altLang="zh-CN" sz="2800" dirty="0"/>
              <a:t>In fact, it makes no comparison at all!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Running Time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8107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/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In Part I, we illustrated sorting and searching problems using several examples:</a:t>
            </a:r>
          </a:p>
          <a:p>
            <a:pPr lvl="1" algn="just" eaLnBrk="1" hangingPunct="1">
              <a:spcBef>
                <a:spcPts val="3500"/>
              </a:spcBef>
            </a:pPr>
            <a:r>
              <a:rPr lang="en-US" altLang="zh-CN" dirty="0">
                <a:solidFill>
                  <a:schemeClr val="bg2"/>
                </a:solidFill>
              </a:rPr>
              <a:t>Heapsort and Priority Queues </a:t>
            </a:r>
            <a:r>
              <a:rPr lang="en-US" altLang="zh-CN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堆排序与优先队列</a:t>
            </a:r>
            <a:r>
              <a:rPr lang="en-US" altLang="zh-CN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3500"/>
              </a:spcBef>
            </a:pPr>
            <a:r>
              <a:rPr lang="en-US" altLang="zh-CN" dirty="0">
                <a:solidFill>
                  <a:schemeClr val="bg2"/>
                </a:solidFill>
              </a:rPr>
              <a:t>Lower Bound for Sorting (</a:t>
            </a: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基于比较的排序下界</a:t>
            </a:r>
            <a:r>
              <a:rPr lang="en-US" altLang="zh-CN" dirty="0">
                <a:solidFill>
                  <a:schemeClr val="bg2"/>
                </a:solidFill>
              </a:rPr>
              <a:t>)</a:t>
            </a:r>
            <a:endParaRPr lang="en-US" altLang="zh-CN" sz="2800" dirty="0">
              <a:solidFill>
                <a:schemeClr val="bg2"/>
              </a:solidFill>
            </a:endParaRPr>
          </a:p>
          <a:p>
            <a:pPr lvl="1" algn="just" eaLnBrk="1" hangingPunct="1">
              <a:spcBef>
                <a:spcPts val="3500"/>
              </a:spcBef>
            </a:pPr>
            <a:r>
              <a:rPr lang="en-US" altLang="zh-CN" dirty="0">
                <a:solidFill>
                  <a:srgbClr val="FF0000"/>
                </a:solidFill>
              </a:rPr>
              <a:t>Sorting in Linear Time (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线性时间排序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35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Selection Problem (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选择问题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35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AVL Tree (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AVL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树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二叉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平衡树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4487" lvl="1" indent="0" eaLnBrk="1" hangingPunct="1"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Review to Part I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685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800" dirty="0"/>
              <a:t>Counting sort is a </a:t>
            </a:r>
            <a:r>
              <a:rPr lang="en-US" altLang="zh-CN" sz="2800" dirty="0">
                <a:solidFill>
                  <a:srgbClr val="FF0000"/>
                </a:solidFill>
              </a:rPr>
              <a:t>stable</a:t>
            </a:r>
            <a:r>
              <a:rPr lang="en-US" altLang="zh-CN" sz="2800" dirty="0"/>
              <a:t> sort</a:t>
            </a:r>
          </a:p>
          <a:p>
            <a:pPr eaLnBrk="1" hangingPunct="1"/>
            <a:r>
              <a:rPr lang="en-US" altLang="zh-CN" sz="2800" dirty="0"/>
              <a:t>it preserves the input order among equal elements.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Stable Sorting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420888"/>
            <a:ext cx="9107171" cy="438211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53966" y="5498220"/>
            <a:ext cx="9090033" cy="11711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57305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800" dirty="0"/>
              <a:t>Counting sort is a </a:t>
            </a:r>
            <a:r>
              <a:rPr lang="en-US" altLang="zh-CN" sz="2800" dirty="0">
                <a:solidFill>
                  <a:srgbClr val="FF0000"/>
                </a:solidFill>
              </a:rPr>
              <a:t>stable</a:t>
            </a:r>
            <a:r>
              <a:rPr lang="en-US" altLang="zh-CN" sz="2800" dirty="0"/>
              <a:t> sort</a:t>
            </a:r>
          </a:p>
          <a:p>
            <a:pPr eaLnBrk="1" hangingPunct="1"/>
            <a:r>
              <a:rPr lang="en-US" altLang="zh-CN" sz="2800" dirty="0"/>
              <a:t>it preserves the input order among equal elements.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Stable Sorting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420888"/>
            <a:ext cx="9107171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97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6868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Sorting in Linear Time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Counting Sort</a:t>
            </a:r>
          </a:p>
          <a:p>
            <a:pPr eaLnBrk="1" hangingPunct="1">
              <a:spcBef>
                <a:spcPts val="5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Randomized Selection Problem 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Problem Definition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First solution: Selection by sorting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A divide-and-conquer algorithm</a:t>
            </a:r>
          </a:p>
          <a:p>
            <a:pPr eaLnBrk="1" hangingPunct="1">
              <a:spcBef>
                <a:spcPts val="5000"/>
              </a:spcBef>
            </a:pPr>
            <a:r>
              <a:rPr lang="en-US" altLang="zh-CN" sz="3400" dirty="0"/>
              <a:t>Optimal Binary Search Tree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Review of Binary Search Tree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 Dynamic Programming Algorithm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080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Linear Time Selection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5" y="1268760"/>
            <a:ext cx="8741016" cy="4320480"/>
          </a:xfrm>
        </p:spPr>
      </p:pic>
      <p:sp>
        <p:nvSpPr>
          <p:cNvPr id="2" name="矩形 1"/>
          <p:cNvSpPr/>
          <p:nvPr/>
        </p:nvSpPr>
        <p:spPr bwMode="auto">
          <a:xfrm>
            <a:off x="313776" y="3284984"/>
            <a:ext cx="8578703" cy="2448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416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Linear Time Selection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5" y="1268760"/>
            <a:ext cx="8741016" cy="4320480"/>
          </a:xfrm>
        </p:spPr>
      </p:pic>
      <p:sp>
        <p:nvSpPr>
          <p:cNvPr id="2" name="矩形 1"/>
          <p:cNvSpPr/>
          <p:nvPr/>
        </p:nvSpPr>
        <p:spPr bwMode="auto">
          <a:xfrm>
            <a:off x="313776" y="4509120"/>
            <a:ext cx="8578703" cy="1224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2747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Linear Time Selection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5" y="1268760"/>
            <a:ext cx="8741016" cy="4320480"/>
          </a:xfrm>
        </p:spPr>
      </p:pic>
    </p:spTree>
    <p:extLst>
      <p:ext uri="{BB962C8B-B14F-4D97-AF65-F5344CB8AC3E}">
        <p14:creationId xmlns:p14="http://schemas.microsoft.com/office/powerpoint/2010/main" val="14121358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6868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Sorting in Linear Time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Counting Sort</a:t>
            </a:r>
          </a:p>
          <a:p>
            <a:pPr eaLnBrk="1" hangingPunct="1">
              <a:spcBef>
                <a:spcPts val="5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Randomized Selection Problem 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Problem Definition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First solution: Selection by sorting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/>
              <a:t>A divide-and-conquer algorithm</a:t>
            </a:r>
          </a:p>
          <a:p>
            <a:pPr eaLnBrk="1" hangingPunct="1">
              <a:spcBef>
                <a:spcPts val="5000"/>
              </a:spcBef>
            </a:pPr>
            <a:r>
              <a:rPr lang="en-US" altLang="zh-CN" sz="3400" dirty="0"/>
              <a:t>Optimal Binary Search Tree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Review of Binary Search Tree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 Dynamic Programming Algorithm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902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Sort the elements in ascending order with any algorithm of complexity O(n log n).</a:t>
            </a:r>
          </a:p>
          <a:p>
            <a:pPr marL="0" indent="0" eaLnBrk="1" hangingPunct="1">
              <a:buNone/>
            </a:pPr>
            <a:endParaRPr lang="en-US" altLang="zh-CN" sz="2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zh-CN" sz="2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zh-CN" sz="2800" dirty="0">
              <a:solidFill>
                <a:srgbClr val="FF0000"/>
              </a:solidFill>
            </a:endParaRPr>
          </a:p>
          <a:p>
            <a:pPr marL="344487" lvl="1" indent="0" eaLnBrk="1" hangingPunct="1"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First Solution: Selection by Sorting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5200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Sort the elements in ascending order with any algorithm of complexity O(n log n).</a:t>
            </a:r>
          </a:p>
          <a:p>
            <a:pPr eaLnBrk="1" hangingPunct="1"/>
            <a:r>
              <a:rPr lang="en-US" altLang="zh-CN" sz="2800" dirty="0"/>
              <a:t>Return the </a:t>
            </a:r>
            <a:r>
              <a:rPr lang="en-US" altLang="zh-CN" sz="2800" i="1" dirty="0" err="1"/>
              <a:t>i</a:t>
            </a:r>
            <a:r>
              <a:rPr lang="en-US" altLang="zh-CN" sz="2800" dirty="0" err="1"/>
              <a:t>th</a:t>
            </a:r>
            <a:r>
              <a:rPr lang="en-US" altLang="zh-CN" sz="2800" dirty="0"/>
              <a:t> element of the sorted array.</a:t>
            </a:r>
          </a:p>
          <a:p>
            <a:pPr marL="0" indent="0" eaLnBrk="1" hangingPunct="1">
              <a:buNone/>
            </a:pPr>
            <a:endParaRPr lang="en-US" altLang="zh-CN" sz="2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zh-CN" sz="2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zh-CN" sz="2800" dirty="0">
              <a:solidFill>
                <a:srgbClr val="FF0000"/>
              </a:solidFill>
            </a:endParaRPr>
          </a:p>
          <a:p>
            <a:pPr marL="344487" lvl="1" indent="0" eaLnBrk="1" hangingPunct="1"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First Solution: Selection by Sorting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5825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Sort the elements in ascending order with any algorithm of complexity O(n log n).</a:t>
            </a:r>
          </a:p>
          <a:p>
            <a:pPr eaLnBrk="1" hangingPunct="1"/>
            <a:r>
              <a:rPr lang="en-US" altLang="zh-CN" sz="2800" dirty="0"/>
              <a:t>Return the </a:t>
            </a:r>
            <a:r>
              <a:rPr lang="en-US" altLang="zh-CN" sz="2800" i="1" dirty="0" err="1"/>
              <a:t>i</a:t>
            </a:r>
            <a:r>
              <a:rPr lang="en-US" altLang="zh-CN" sz="2800" dirty="0" err="1"/>
              <a:t>th</a:t>
            </a:r>
            <a:r>
              <a:rPr lang="en-US" altLang="zh-CN" sz="2800" dirty="0"/>
              <a:t> element of the sorted array.</a:t>
            </a:r>
          </a:p>
          <a:p>
            <a:pPr marL="0" indent="0" eaLnBrk="1" hangingPunct="1">
              <a:buNone/>
            </a:pPr>
            <a:r>
              <a:rPr lang="en-US" altLang="zh-CN" sz="2800" dirty="0"/>
              <a:t>The complexity of this solution is </a:t>
            </a:r>
            <a:r>
              <a:rPr lang="en-US" altLang="zh-CN" sz="2800" dirty="0">
                <a:solidFill>
                  <a:srgbClr val="FF0000"/>
                </a:solidFill>
              </a:rPr>
              <a:t>O(            )</a:t>
            </a:r>
          </a:p>
          <a:p>
            <a:pPr marL="0" indent="0" eaLnBrk="1" hangingPunct="1">
              <a:buNone/>
            </a:pPr>
            <a:endParaRPr lang="en-US" altLang="zh-CN" sz="2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zh-CN" sz="2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zh-CN" sz="2800" dirty="0">
              <a:solidFill>
                <a:srgbClr val="FF0000"/>
              </a:solidFill>
            </a:endParaRPr>
          </a:p>
          <a:p>
            <a:pPr marL="344487" lvl="1" indent="0" eaLnBrk="1" hangingPunct="1"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First Solution: Selection by Sorting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272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/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In Part II, we illustrated </a:t>
            </a:r>
            <a:r>
              <a:rPr lang="en-US" altLang="zh-CN" dirty="0"/>
              <a:t>Dynamic Programming (DP) using 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several examples:</a:t>
            </a:r>
          </a:p>
          <a:p>
            <a:pPr lvl="1" eaLnBrk="1" hangingPunct="1">
              <a:spcBef>
                <a:spcPts val="2500"/>
              </a:spcBef>
            </a:pPr>
            <a:r>
              <a:rPr lang="en-US" altLang="zh-CN" dirty="0"/>
              <a:t>0-1 Knapsack (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0-1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背包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ts val="2500"/>
              </a:spcBef>
            </a:pPr>
            <a:r>
              <a:rPr lang="en-US" altLang="zh-CN" dirty="0"/>
              <a:t>Rod-Cutting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钢条切割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ts val="2500"/>
              </a:spcBef>
            </a:pPr>
            <a:r>
              <a:rPr lang="en-US" altLang="zh-CN" dirty="0"/>
              <a:t>Chain Matrix Multiplication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矩阵链乘法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ts val="2500"/>
              </a:spcBef>
            </a:pPr>
            <a:r>
              <a:rPr lang="en-US" altLang="zh-CN" dirty="0"/>
              <a:t>Longest Common Subsequences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最长公共子序列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ts val="2500"/>
              </a:spcBef>
            </a:pPr>
            <a:r>
              <a:rPr lang="en-US" altLang="zh-CN" dirty="0"/>
              <a:t>Minimum Edit Distance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最小编辑距离</a:t>
            </a:r>
            <a:r>
              <a:rPr lang="en-US" altLang="zh-CN" dirty="0"/>
              <a:t>)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eaLnBrk="1" hangingPunct="1">
              <a:spcBef>
                <a:spcPts val="2500"/>
              </a:spcBef>
            </a:pPr>
            <a:r>
              <a:rPr lang="en-US" altLang="zh-CN" dirty="0"/>
              <a:t>Optimal Binary Search Trees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最优二叉查找树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>
                <a:latin typeface="Calibri" panose="020F0502020204030204" pitchFamily="34" charset="0"/>
                <a:cs typeface="Calibri" panose="020F0502020204030204" pitchFamily="34" charset="0"/>
              </a:rPr>
              <a:t>Review to Part II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70970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Sort the elements in ascending order with any algorithm of complexity O(n log n).</a:t>
            </a:r>
          </a:p>
          <a:p>
            <a:pPr eaLnBrk="1" hangingPunct="1"/>
            <a:r>
              <a:rPr lang="en-US" altLang="zh-CN" sz="2800" dirty="0"/>
              <a:t>Return the </a:t>
            </a:r>
            <a:r>
              <a:rPr lang="en-US" altLang="zh-CN" sz="2800" i="1" dirty="0" err="1"/>
              <a:t>i</a:t>
            </a:r>
            <a:r>
              <a:rPr lang="en-US" altLang="zh-CN" sz="2800" dirty="0" err="1"/>
              <a:t>th</a:t>
            </a:r>
            <a:r>
              <a:rPr lang="en-US" altLang="zh-CN" sz="2800" dirty="0"/>
              <a:t> element of the sorted array.</a:t>
            </a:r>
          </a:p>
          <a:p>
            <a:pPr marL="0" indent="0" eaLnBrk="1" hangingPunct="1">
              <a:buNone/>
            </a:pPr>
            <a:r>
              <a:rPr lang="en-US" altLang="zh-CN" sz="2800" dirty="0"/>
              <a:t>The complexity of this solution is </a:t>
            </a:r>
            <a:r>
              <a:rPr lang="en-US" altLang="zh-CN" sz="2800" dirty="0">
                <a:solidFill>
                  <a:srgbClr val="FF0000"/>
                </a:solidFill>
              </a:rPr>
              <a:t>O(n log n)</a:t>
            </a:r>
          </a:p>
          <a:p>
            <a:pPr marL="0" indent="0" eaLnBrk="1" hangingPunct="1">
              <a:buNone/>
            </a:pPr>
            <a:endParaRPr lang="en-US" altLang="zh-CN" sz="2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zh-CN" sz="2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zh-CN" sz="2800" dirty="0">
              <a:solidFill>
                <a:srgbClr val="FF0000"/>
              </a:solidFill>
            </a:endParaRPr>
          </a:p>
          <a:p>
            <a:pPr marL="344487" lvl="1" indent="0" eaLnBrk="1" hangingPunct="1"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First Solution: Selection by Sorting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1467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Sort the elements in ascending order with any algorithm of complexity O(n log n).</a:t>
            </a:r>
          </a:p>
          <a:p>
            <a:pPr eaLnBrk="1" hangingPunct="1"/>
            <a:r>
              <a:rPr lang="en-US" altLang="zh-CN" sz="2800" dirty="0"/>
              <a:t>Return the </a:t>
            </a:r>
            <a:r>
              <a:rPr lang="en-US" altLang="zh-CN" sz="2800" i="1" dirty="0" err="1"/>
              <a:t>i</a:t>
            </a:r>
            <a:r>
              <a:rPr lang="en-US" altLang="zh-CN" sz="2800" dirty="0" err="1"/>
              <a:t>th</a:t>
            </a:r>
            <a:r>
              <a:rPr lang="en-US" altLang="zh-CN" sz="2800" dirty="0"/>
              <a:t> element of the sorted array.</a:t>
            </a:r>
          </a:p>
          <a:p>
            <a:pPr marL="0" indent="0" eaLnBrk="1" hangingPunct="1">
              <a:buNone/>
            </a:pPr>
            <a:r>
              <a:rPr lang="en-US" altLang="zh-CN" sz="2800" dirty="0"/>
              <a:t>The complexity of this solution is </a:t>
            </a:r>
            <a:r>
              <a:rPr lang="en-US" altLang="zh-CN" sz="2800" dirty="0">
                <a:solidFill>
                  <a:srgbClr val="FF0000"/>
                </a:solidFill>
              </a:rPr>
              <a:t>O(n log n)</a:t>
            </a:r>
          </a:p>
          <a:p>
            <a:pPr marL="0" indent="0" eaLnBrk="1" hangingPunct="1">
              <a:buNone/>
            </a:pPr>
            <a:endParaRPr lang="en-US" altLang="zh-CN" sz="2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zh-CN" sz="2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zh-CN" sz="2800" dirty="0">
              <a:solidFill>
                <a:srgbClr val="FF0000"/>
              </a:solidFill>
            </a:endParaRPr>
          </a:p>
          <a:p>
            <a:pPr marL="344487" lvl="1" indent="0" eaLnBrk="1" hangingPunct="1"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First Solution: Selection by Sorting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23" y="3068960"/>
            <a:ext cx="870642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278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Sort the elements in ascending order with any algorithm of complexity O(n log n).</a:t>
            </a:r>
          </a:p>
          <a:p>
            <a:pPr eaLnBrk="1" hangingPunct="1"/>
            <a:r>
              <a:rPr lang="en-US" altLang="zh-CN" sz="2800" dirty="0"/>
              <a:t>Return the </a:t>
            </a:r>
            <a:r>
              <a:rPr lang="en-US" altLang="zh-CN" sz="2800" i="1" dirty="0" err="1"/>
              <a:t>i</a:t>
            </a:r>
            <a:r>
              <a:rPr lang="en-US" altLang="zh-CN" sz="2800" dirty="0" err="1"/>
              <a:t>th</a:t>
            </a:r>
            <a:r>
              <a:rPr lang="en-US" altLang="zh-CN" sz="2800" dirty="0"/>
              <a:t> element of the sorted array.</a:t>
            </a:r>
          </a:p>
          <a:p>
            <a:pPr marL="0" indent="0" eaLnBrk="1" hangingPunct="1">
              <a:buNone/>
            </a:pPr>
            <a:r>
              <a:rPr lang="en-US" altLang="zh-CN" sz="2800" dirty="0"/>
              <a:t>The complexity of this solution is </a:t>
            </a:r>
            <a:r>
              <a:rPr lang="en-US" altLang="zh-CN" sz="2800" dirty="0">
                <a:solidFill>
                  <a:srgbClr val="FF0000"/>
                </a:solidFill>
              </a:rPr>
              <a:t>O(n log n)</a:t>
            </a:r>
          </a:p>
          <a:p>
            <a:pPr marL="0" indent="0" eaLnBrk="1" hangingPunct="1">
              <a:buNone/>
            </a:pPr>
            <a:endParaRPr lang="en-US" altLang="zh-CN" sz="2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zh-CN" sz="2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zh-CN" sz="28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r>
              <a:rPr lang="en-US" altLang="zh-CN" sz="2800" dirty="0">
                <a:solidFill>
                  <a:srgbClr val="0070C0"/>
                </a:solidFill>
              </a:rPr>
              <a:t>Answer</a:t>
            </a:r>
            <a:r>
              <a:rPr lang="en-US" altLang="zh-CN" sz="2800" dirty="0"/>
              <a:t>: </a:t>
            </a:r>
            <a:r>
              <a:rPr lang="en-US" altLang="zh-CN" sz="2800" dirty="0">
                <a:solidFill>
                  <a:srgbClr val="FF0000"/>
                </a:solidFill>
              </a:rPr>
              <a:t>YES</a:t>
            </a:r>
            <a:r>
              <a:rPr lang="en-US" altLang="zh-CN" sz="2800" dirty="0"/>
              <a:t>, but we need to recall </a:t>
            </a:r>
            <a:r>
              <a:rPr lang="en-US" altLang="zh-CN" sz="2800" dirty="0">
                <a:solidFill>
                  <a:srgbClr val="0070C0"/>
                </a:solidFill>
              </a:rPr>
              <a:t>Partition(</a:t>
            </a:r>
            <a:r>
              <a:rPr lang="en-US" altLang="zh-CN" sz="2800" dirty="0" err="1">
                <a:solidFill>
                  <a:srgbClr val="0070C0"/>
                </a:solidFill>
              </a:rPr>
              <a:t>A,p,r</a:t>
            </a:r>
            <a:r>
              <a:rPr lang="en-US" altLang="zh-CN" sz="2800" dirty="0">
                <a:solidFill>
                  <a:srgbClr val="0070C0"/>
                </a:solidFill>
              </a:rPr>
              <a:t>)</a:t>
            </a:r>
            <a:r>
              <a:rPr lang="en-US" altLang="zh-CN" sz="2800" dirty="0"/>
              <a:t> used in Quicksort!</a:t>
            </a:r>
          </a:p>
          <a:p>
            <a:pPr marL="344487" lvl="1" indent="0" eaLnBrk="1" hangingPunct="1"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First Solution: Selection by Sorting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23" y="3068960"/>
            <a:ext cx="870642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810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8686800" cy="568863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Sorting in Linear Time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Counting Sort</a:t>
            </a:r>
          </a:p>
          <a:p>
            <a:pPr eaLnBrk="1" hangingPunct="1">
              <a:spcBef>
                <a:spcPts val="5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Randomized Selection Problem 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Problem Definition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First solution: Selection by sorting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A divide-and-conquer algorithm</a:t>
            </a:r>
          </a:p>
          <a:p>
            <a:pPr eaLnBrk="1" hangingPunct="1">
              <a:spcBef>
                <a:spcPts val="5000"/>
              </a:spcBef>
            </a:pPr>
            <a:r>
              <a:rPr lang="en-US" altLang="zh-CN" sz="3400" dirty="0"/>
              <a:t>Optimal Binary Search Tree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Review of Binary Search Tree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Problem Definition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 Dynamic Programming Algorithm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9387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Review of </a:t>
            </a:r>
            <a:r>
              <a:rPr lang="pt-BR" altLang="zh-CN" b="0" dirty="0"/>
              <a:t>Randomized-Partition (A,p,r)</a:t>
            </a:r>
            <a:endParaRPr lang="en-US" altLang="zh-CN" b="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87624" y="1052736"/>
            <a:ext cx="6544660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843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Problem</a:t>
            </a:r>
            <a:r>
              <a:rPr lang="en-US" altLang="zh-CN" sz="2400" dirty="0"/>
              <a:t>: Select the </a:t>
            </a:r>
            <a:r>
              <a:rPr lang="en-US" altLang="zh-CN" sz="2400" i="1" dirty="0" err="1"/>
              <a:t>i</a:t>
            </a:r>
            <a:r>
              <a:rPr lang="en-US" altLang="zh-CN" sz="2400" dirty="0" err="1"/>
              <a:t>th</a:t>
            </a:r>
            <a:r>
              <a:rPr lang="en-US" altLang="zh-CN" sz="2400" dirty="0"/>
              <a:t> smallest element in A[</a:t>
            </a:r>
            <a:r>
              <a:rPr lang="en-US" altLang="zh-CN" sz="2400" dirty="0" err="1"/>
              <a:t>p..r</a:t>
            </a:r>
            <a:r>
              <a:rPr lang="en-US" altLang="zh-CN" sz="2400" dirty="0"/>
              <a:t>], where </a:t>
            </a:r>
            <a:br>
              <a:rPr lang="en-US" altLang="zh-CN" sz="2400" dirty="0"/>
            </a:br>
            <a:r>
              <a:rPr lang="en-US" altLang="zh-CN" sz="2400" dirty="0"/>
              <a:t>1 ≤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≤ r−p+1</a:t>
            </a:r>
          </a:p>
          <a:p>
            <a:pPr marL="0" indent="0" eaLnBrk="1" hangingPunct="1">
              <a:buNone/>
            </a:pPr>
            <a:endParaRPr lang="en-US" altLang="zh-CN" sz="1800" dirty="0"/>
          </a:p>
          <a:p>
            <a:pPr marL="0" indent="0" eaLnBrk="1" hangingPunct="1">
              <a:buNone/>
            </a:pPr>
            <a:endParaRPr lang="en-US" altLang="zh-CN" sz="1800" dirty="0"/>
          </a:p>
          <a:p>
            <a:pPr marL="0" indent="0" eaLnBrk="1" hangingPunct="1">
              <a:buNone/>
            </a:pPr>
            <a:endParaRPr lang="en-US" altLang="zh-CN" sz="1800" dirty="0"/>
          </a:p>
          <a:p>
            <a:pPr marL="0" indent="0" eaLnBrk="1" hangingPunct="1">
              <a:buNone/>
            </a:pPr>
            <a:endParaRPr lang="en-US" altLang="zh-CN" sz="1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zh-CN" sz="3600" b="0" dirty="0"/>
              <a:t>Randomized-Select(A,p,r,i), 1≤i≤r−p+1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5180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90317"/>
            <a:ext cx="5929130" cy="1645529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marL="0" indent="0" algn="just" eaLnBrk="1" hangingPunct="1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Problem</a:t>
            </a:r>
            <a:r>
              <a:rPr lang="en-US" altLang="zh-CN" sz="2400" dirty="0"/>
              <a:t>: Select the </a:t>
            </a:r>
            <a:r>
              <a:rPr lang="en-US" altLang="zh-CN" sz="2400" i="1" dirty="0" err="1"/>
              <a:t>i</a:t>
            </a:r>
            <a:r>
              <a:rPr lang="en-US" altLang="zh-CN" sz="2400" dirty="0" err="1"/>
              <a:t>th</a:t>
            </a:r>
            <a:r>
              <a:rPr lang="en-US" altLang="zh-CN" sz="2400" dirty="0"/>
              <a:t> smallest element in A[</a:t>
            </a:r>
            <a:r>
              <a:rPr lang="en-US" altLang="zh-CN" sz="2400" dirty="0" err="1"/>
              <a:t>p..r</a:t>
            </a:r>
            <a:r>
              <a:rPr lang="en-US" altLang="zh-CN" sz="2400" dirty="0"/>
              <a:t>], where </a:t>
            </a:r>
            <a:br>
              <a:rPr lang="en-US" altLang="zh-CN" sz="2400" dirty="0"/>
            </a:br>
            <a:r>
              <a:rPr lang="en-US" altLang="zh-CN" sz="2400" dirty="0"/>
              <a:t>1 ≤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≤ r−p+1</a:t>
            </a:r>
          </a:p>
          <a:p>
            <a:pPr marL="0" indent="0" algn="just" eaLnBrk="1" hangingPunct="1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Solution</a:t>
            </a:r>
            <a:r>
              <a:rPr lang="en-US" altLang="zh-CN" sz="2400" dirty="0"/>
              <a:t>: Apply Randomized-Partition(A, p, r), getting</a:t>
            </a:r>
          </a:p>
          <a:p>
            <a:pPr marL="0" indent="0" eaLnBrk="1" hangingPunct="1">
              <a:buNone/>
            </a:pPr>
            <a:endParaRPr lang="en-US" altLang="zh-CN" sz="1800" dirty="0"/>
          </a:p>
          <a:p>
            <a:pPr marL="0" indent="0" eaLnBrk="1" hangingPunct="1">
              <a:buNone/>
            </a:pPr>
            <a:endParaRPr lang="en-US" altLang="zh-CN" sz="1800" dirty="0"/>
          </a:p>
          <a:p>
            <a:pPr marL="0" indent="0" eaLnBrk="1" hangingPunct="1">
              <a:buNone/>
            </a:pPr>
            <a:endParaRPr lang="en-US" altLang="zh-CN" sz="1800" dirty="0"/>
          </a:p>
          <a:p>
            <a:pPr marL="0" indent="0" eaLnBrk="1" hangingPunct="1">
              <a:buNone/>
            </a:pPr>
            <a:endParaRPr lang="en-US" altLang="zh-CN" sz="1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zh-CN" sz="3600" b="0" dirty="0"/>
              <a:t>Randomized-Select(A,p,r,i), 1≤i≤r−p+1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4046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90317"/>
            <a:ext cx="5929130" cy="1645529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marL="0" indent="0" algn="just" eaLnBrk="1" hangingPunct="1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Problem</a:t>
            </a:r>
            <a:r>
              <a:rPr lang="en-US" altLang="zh-CN" sz="2400" dirty="0"/>
              <a:t>: Select the </a:t>
            </a:r>
            <a:r>
              <a:rPr lang="en-US" altLang="zh-CN" sz="2400" i="1" dirty="0" err="1"/>
              <a:t>i</a:t>
            </a:r>
            <a:r>
              <a:rPr lang="en-US" altLang="zh-CN" sz="2400" dirty="0" err="1"/>
              <a:t>th</a:t>
            </a:r>
            <a:r>
              <a:rPr lang="en-US" altLang="zh-CN" sz="2400" dirty="0"/>
              <a:t> smallest element in A[</a:t>
            </a:r>
            <a:r>
              <a:rPr lang="en-US" altLang="zh-CN" sz="2400" dirty="0" err="1"/>
              <a:t>p..r</a:t>
            </a:r>
            <a:r>
              <a:rPr lang="en-US" altLang="zh-CN" sz="2400" dirty="0"/>
              <a:t>], where </a:t>
            </a:r>
            <a:br>
              <a:rPr lang="en-US" altLang="zh-CN" sz="2400" dirty="0"/>
            </a:br>
            <a:r>
              <a:rPr lang="en-US" altLang="zh-CN" sz="2400" dirty="0"/>
              <a:t>1 ≤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≤ r−p+1</a:t>
            </a:r>
          </a:p>
          <a:p>
            <a:pPr marL="0" indent="0" algn="just" eaLnBrk="1" hangingPunct="1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Solution</a:t>
            </a:r>
            <a:r>
              <a:rPr lang="en-US" altLang="zh-CN" sz="2400" dirty="0"/>
              <a:t>: Apply Randomized-Partition(A, p, r), getting</a:t>
            </a:r>
          </a:p>
          <a:p>
            <a:pPr marL="0" indent="0" eaLnBrk="1" hangingPunct="1">
              <a:buNone/>
            </a:pPr>
            <a:endParaRPr lang="en-US" altLang="zh-CN" sz="1800" dirty="0"/>
          </a:p>
          <a:p>
            <a:pPr marL="0" indent="0" eaLnBrk="1" hangingPunct="1">
              <a:buNone/>
            </a:pPr>
            <a:endParaRPr lang="en-US" altLang="zh-CN" sz="1800" dirty="0"/>
          </a:p>
          <a:p>
            <a:pPr marL="0" indent="0" eaLnBrk="1" hangingPunct="1">
              <a:buNone/>
            </a:pPr>
            <a:endParaRPr lang="en-US" altLang="zh-CN" sz="1800" dirty="0"/>
          </a:p>
          <a:p>
            <a:pPr marL="0" indent="0" eaLnBrk="1" hangingPunct="1">
              <a:buNone/>
            </a:pPr>
            <a:endParaRPr lang="en-US" altLang="zh-CN" sz="1800" dirty="0"/>
          </a:p>
          <a:p>
            <a:pPr eaLnBrk="1" hangingPunct="1"/>
            <a:r>
              <a:rPr lang="en-US" altLang="zh-CN" sz="2400" dirty="0" err="1"/>
              <a:t>i</a:t>
            </a:r>
            <a:r>
              <a:rPr lang="en-US" altLang="zh-CN" sz="2400" dirty="0"/>
              <a:t> = k</a:t>
            </a:r>
          </a:p>
          <a:p>
            <a:pPr lvl="1" eaLnBrk="1" hangingPunct="1"/>
            <a:r>
              <a:rPr lang="en-US" altLang="zh-CN" sz="2000" dirty="0"/>
              <a:t>pivot is the solution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zh-CN" sz="3600" b="0" dirty="0"/>
              <a:t>Randomized-Select(A,p,r,i), 1≤i≤r−p+1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8739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90317"/>
            <a:ext cx="5929130" cy="1645529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marL="0" indent="0" algn="just" eaLnBrk="1" hangingPunct="1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Problem</a:t>
            </a:r>
            <a:r>
              <a:rPr lang="en-US" altLang="zh-CN" sz="2400" dirty="0"/>
              <a:t>: Select the </a:t>
            </a:r>
            <a:r>
              <a:rPr lang="en-US" altLang="zh-CN" sz="2400" i="1" dirty="0" err="1"/>
              <a:t>i</a:t>
            </a:r>
            <a:r>
              <a:rPr lang="en-US" altLang="zh-CN" sz="2400" dirty="0" err="1"/>
              <a:t>th</a:t>
            </a:r>
            <a:r>
              <a:rPr lang="en-US" altLang="zh-CN" sz="2400" dirty="0"/>
              <a:t> smallest element in A[</a:t>
            </a:r>
            <a:r>
              <a:rPr lang="en-US" altLang="zh-CN" sz="2400" dirty="0" err="1"/>
              <a:t>p..r</a:t>
            </a:r>
            <a:r>
              <a:rPr lang="en-US" altLang="zh-CN" sz="2400" dirty="0"/>
              <a:t>], where </a:t>
            </a:r>
            <a:br>
              <a:rPr lang="en-US" altLang="zh-CN" sz="2400" dirty="0"/>
            </a:br>
            <a:r>
              <a:rPr lang="en-US" altLang="zh-CN" sz="2400" dirty="0"/>
              <a:t>1 ≤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≤ r−p+1</a:t>
            </a:r>
          </a:p>
          <a:p>
            <a:pPr marL="0" indent="0" algn="just" eaLnBrk="1" hangingPunct="1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Solution</a:t>
            </a:r>
            <a:r>
              <a:rPr lang="en-US" altLang="zh-CN" sz="2400" dirty="0"/>
              <a:t>: Apply Randomized-Partition(A, p, r), getting</a:t>
            </a:r>
          </a:p>
          <a:p>
            <a:pPr marL="0" indent="0" algn="just" eaLnBrk="1" hangingPunct="1">
              <a:buNone/>
            </a:pPr>
            <a:endParaRPr lang="en-US" altLang="zh-CN" sz="1800" dirty="0"/>
          </a:p>
          <a:p>
            <a:pPr marL="0" indent="0" algn="just" eaLnBrk="1" hangingPunct="1">
              <a:buNone/>
            </a:pPr>
            <a:endParaRPr lang="en-US" altLang="zh-CN" sz="1800" dirty="0"/>
          </a:p>
          <a:p>
            <a:pPr marL="0" indent="0" algn="just" eaLnBrk="1" hangingPunct="1">
              <a:buNone/>
            </a:pPr>
            <a:endParaRPr lang="en-US" altLang="zh-CN" sz="1800" dirty="0"/>
          </a:p>
          <a:p>
            <a:pPr marL="0" indent="0" algn="just" eaLnBrk="1" hangingPunct="1">
              <a:buNone/>
            </a:pPr>
            <a:endParaRPr lang="en-US" altLang="zh-CN" sz="1800" dirty="0"/>
          </a:p>
          <a:p>
            <a:pPr algn="just" eaLnBrk="1" hangingPunct="1"/>
            <a:r>
              <a:rPr lang="en-US" altLang="zh-CN" sz="2400" dirty="0" err="1"/>
              <a:t>i</a:t>
            </a:r>
            <a:r>
              <a:rPr lang="en-US" altLang="zh-CN" sz="2400" dirty="0"/>
              <a:t> = k</a:t>
            </a:r>
          </a:p>
          <a:p>
            <a:pPr lvl="1" algn="just" eaLnBrk="1" hangingPunct="1"/>
            <a:r>
              <a:rPr lang="en-US" altLang="zh-CN" sz="2000" dirty="0"/>
              <a:t>pivot is the solution</a:t>
            </a:r>
          </a:p>
          <a:p>
            <a:pPr algn="just" eaLnBrk="1" hangingPunct="1"/>
            <a:r>
              <a:rPr lang="en-US" altLang="zh-CN" sz="2400" dirty="0" err="1"/>
              <a:t>i</a:t>
            </a:r>
            <a:r>
              <a:rPr lang="en-US" altLang="zh-CN" sz="2400" dirty="0"/>
              <a:t> &lt; k</a:t>
            </a:r>
          </a:p>
          <a:p>
            <a:pPr lvl="1" algn="just" eaLnBrk="1" hangingPunct="1"/>
            <a:r>
              <a:rPr lang="en-US" altLang="zh-CN" sz="2000" dirty="0"/>
              <a:t>the </a:t>
            </a:r>
            <a:r>
              <a:rPr lang="en-US" altLang="zh-CN" sz="2000" i="1" dirty="0" err="1"/>
              <a:t>i</a:t>
            </a:r>
            <a:r>
              <a:rPr lang="en-US" altLang="zh-CN" sz="2000" dirty="0" err="1"/>
              <a:t>th</a:t>
            </a:r>
            <a:r>
              <a:rPr lang="en-US" altLang="zh-CN" sz="2000" dirty="0"/>
              <a:t> smallest element in A[</a:t>
            </a:r>
            <a:r>
              <a:rPr lang="en-US" altLang="zh-CN" sz="2000" dirty="0" err="1"/>
              <a:t>p..r</a:t>
            </a:r>
            <a:r>
              <a:rPr lang="en-US" altLang="zh-CN" sz="2000" dirty="0"/>
              <a:t>] must be the </a:t>
            </a:r>
            <a:r>
              <a:rPr lang="en-US" altLang="zh-CN" sz="2000" i="1" dirty="0" err="1"/>
              <a:t>i</a:t>
            </a:r>
            <a:r>
              <a:rPr lang="en-US" altLang="zh-CN" sz="2000" dirty="0" err="1"/>
              <a:t>th</a:t>
            </a:r>
            <a:r>
              <a:rPr lang="en-US" altLang="zh-CN" sz="2000" dirty="0"/>
              <a:t> smallest element in A[p..</a:t>
            </a:r>
            <a:r>
              <a:rPr lang="en-US" altLang="zh-CN" sz="2000" dirty="0">
                <a:solidFill>
                  <a:srgbClr val="FF0000"/>
                </a:solidFill>
              </a:rPr>
              <a:t>q−1</a:t>
            </a:r>
            <a:r>
              <a:rPr lang="en-US" altLang="zh-CN" sz="2000" dirty="0"/>
              <a:t>]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zh-CN" sz="3600" b="0" dirty="0"/>
              <a:t>Randomized-Select(A,p,r,i), 1≤i≤r−p+1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3261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90317"/>
            <a:ext cx="5929130" cy="1645529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marL="0" indent="0" algn="just" eaLnBrk="1" hangingPunct="1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Problem</a:t>
            </a:r>
            <a:r>
              <a:rPr lang="en-US" altLang="zh-CN" sz="2400" dirty="0"/>
              <a:t>: Select the </a:t>
            </a:r>
            <a:r>
              <a:rPr lang="en-US" altLang="zh-CN" sz="2400" i="1" dirty="0" err="1"/>
              <a:t>i</a:t>
            </a:r>
            <a:r>
              <a:rPr lang="en-US" altLang="zh-CN" sz="2400" dirty="0" err="1"/>
              <a:t>th</a:t>
            </a:r>
            <a:r>
              <a:rPr lang="en-US" altLang="zh-CN" sz="2400" dirty="0"/>
              <a:t> smallest element in A[</a:t>
            </a:r>
            <a:r>
              <a:rPr lang="en-US" altLang="zh-CN" sz="2400" dirty="0" err="1"/>
              <a:t>p..r</a:t>
            </a:r>
            <a:r>
              <a:rPr lang="en-US" altLang="zh-CN" sz="2400" dirty="0"/>
              <a:t>], where </a:t>
            </a:r>
            <a:br>
              <a:rPr lang="en-US" altLang="zh-CN" sz="2400" dirty="0"/>
            </a:br>
            <a:r>
              <a:rPr lang="en-US" altLang="zh-CN" sz="2400" dirty="0"/>
              <a:t>1 ≤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≤ r−p+1</a:t>
            </a:r>
          </a:p>
          <a:p>
            <a:pPr marL="0" indent="0" algn="just" eaLnBrk="1" hangingPunct="1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Solution</a:t>
            </a:r>
            <a:r>
              <a:rPr lang="en-US" altLang="zh-CN" sz="2400" dirty="0"/>
              <a:t>: Apply Randomized-Partition(A, p, r), getting</a:t>
            </a:r>
          </a:p>
          <a:p>
            <a:pPr marL="0" indent="0" algn="just" eaLnBrk="1" hangingPunct="1">
              <a:buNone/>
            </a:pPr>
            <a:endParaRPr lang="en-US" altLang="zh-CN" sz="1800" dirty="0"/>
          </a:p>
          <a:p>
            <a:pPr marL="0" indent="0" algn="just" eaLnBrk="1" hangingPunct="1">
              <a:buNone/>
            </a:pPr>
            <a:endParaRPr lang="en-US" altLang="zh-CN" sz="1800" dirty="0"/>
          </a:p>
          <a:p>
            <a:pPr marL="0" indent="0" algn="just" eaLnBrk="1" hangingPunct="1">
              <a:buNone/>
            </a:pPr>
            <a:endParaRPr lang="en-US" altLang="zh-CN" sz="1800" dirty="0"/>
          </a:p>
          <a:p>
            <a:pPr marL="0" indent="0" algn="just" eaLnBrk="1" hangingPunct="1">
              <a:buNone/>
            </a:pPr>
            <a:endParaRPr lang="en-US" altLang="zh-CN" sz="1800" dirty="0"/>
          </a:p>
          <a:p>
            <a:pPr algn="just" eaLnBrk="1" hangingPunct="1"/>
            <a:r>
              <a:rPr lang="en-US" altLang="zh-CN" sz="2400" dirty="0" err="1"/>
              <a:t>i</a:t>
            </a:r>
            <a:r>
              <a:rPr lang="en-US" altLang="zh-CN" sz="2400" dirty="0"/>
              <a:t> = k</a:t>
            </a:r>
          </a:p>
          <a:p>
            <a:pPr lvl="1" algn="just" eaLnBrk="1" hangingPunct="1"/>
            <a:r>
              <a:rPr lang="en-US" altLang="zh-CN" sz="2000" dirty="0"/>
              <a:t>pivot is the solution</a:t>
            </a:r>
          </a:p>
          <a:p>
            <a:pPr algn="just" eaLnBrk="1" hangingPunct="1"/>
            <a:r>
              <a:rPr lang="en-US" altLang="zh-CN" sz="2400" dirty="0" err="1"/>
              <a:t>i</a:t>
            </a:r>
            <a:r>
              <a:rPr lang="en-US" altLang="zh-CN" sz="2400" dirty="0"/>
              <a:t> &lt; k</a:t>
            </a:r>
          </a:p>
          <a:p>
            <a:pPr lvl="1" algn="just" eaLnBrk="1" hangingPunct="1"/>
            <a:r>
              <a:rPr lang="en-US" altLang="zh-CN" sz="2000" dirty="0"/>
              <a:t>the </a:t>
            </a:r>
            <a:r>
              <a:rPr lang="en-US" altLang="zh-CN" sz="2000" i="1" dirty="0" err="1"/>
              <a:t>i</a:t>
            </a:r>
            <a:r>
              <a:rPr lang="en-US" altLang="zh-CN" sz="2000" dirty="0" err="1"/>
              <a:t>th</a:t>
            </a:r>
            <a:r>
              <a:rPr lang="en-US" altLang="zh-CN" sz="2000" dirty="0"/>
              <a:t> smallest element in A[</a:t>
            </a:r>
            <a:r>
              <a:rPr lang="en-US" altLang="zh-CN" sz="2000" dirty="0" err="1"/>
              <a:t>p..r</a:t>
            </a:r>
            <a:r>
              <a:rPr lang="en-US" altLang="zh-CN" sz="2000" dirty="0"/>
              <a:t>] must be the </a:t>
            </a:r>
            <a:r>
              <a:rPr lang="en-US" altLang="zh-CN" sz="2000" i="1" dirty="0" err="1"/>
              <a:t>i</a:t>
            </a:r>
            <a:r>
              <a:rPr lang="en-US" altLang="zh-CN" sz="2000" dirty="0" err="1"/>
              <a:t>th</a:t>
            </a:r>
            <a:r>
              <a:rPr lang="en-US" altLang="zh-CN" sz="2000" dirty="0"/>
              <a:t> smallest element in A[p..</a:t>
            </a:r>
            <a:r>
              <a:rPr lang="en-US" altLang="zh-CN" sz="2000" dirty="0">
                <a:solidFill>
                  <a:srgbClr val="FF0000"/>
                </a:solidFill>
              </a:rPr>
              <a:t>q−1</a:t>
            </a:r>
            <a:r>
              <a:rPr lang="en-US" altLang="zh-CN" sz="2000" dirty="0"/>
              <a:t>]</a:t>
            </a:r>
          </a:p>
          <a:p>
            <a:pPr algn="just" eaLnBrk="1" hangingPunct="1"/>
            <a:r>
              <a:rPr lang="en-US" altLang="zh-CN" sz="2400" dirty="0" err="1"/>
              <a:t>i</a:t>
            </a:r>
            <a:r>
              <a:rPr lang="en-US" altLang="zh-CN" sz="2400" dirty="0"/>
              <a:t> &gt; k</a:t>
            </a:r>
          </a:p>
          <a:p>
            <a:pPr lvl="1" algn="just" eaLnBrk="1" hangingPunct="1"/>
            <a:r>
              <a:rPr lang="en-US" altLang="zh-CN" sz="2000" dirty="0"/>
              <a:t>the </a:t>
            </a:r>
            <a:r>
              <a:rPr lang="en-US" altLang="zh-CN" sz="2000" i="1" dirty="0" err="1"/>
              <a:t>i</a:t>
            </a:r>
            <a:r>
              <a:rPr lang="en-US" altLang="zh-CN" sz="2000" dirty="0" err="1"/>
              <a:t>th</a:t>
            </a:r>
            <a:r>
              <a:rPr lang="en-US" altLang="zh-CN" sz="2000" dirty="0"/>
              <a:t> smallest element in A[</a:t>
            </a:r>
            <a:r>
              <a:rPr lang="en-US" altLang="zh-CN" sz="2000" dirty="0" err="1"/>
              <a:t>p..r</a:t>
            </a:r>
            <a:r>
              <a:rPr lang="en-US" altLang="zh-CN" sz="2000" dirty="0"/>
              <a:t>] must be the </a:t>
            </a:r>
            <a:r>
              <a:rPr lang="en-US" altLang="zh-CN" sz="2000" dirty="0">
                <a:solidFill>
                  <a:srgbClr val="FF0000"/>
                </a:solidFill>
              </a:rPr>
              <a:t>(</a:t>
            </a:r>
            <a:r>
              <a:rPr lang="en-US" altLang="zh-CN" sz="2000" i="1" dirty="0" err="1">
                <a:solidFill>
                  <a:srgbClr val="FF0000"/>
                </a:solidFill>
              </a:rPr>
              <a:t>i</a:t>
            </a:r>
            <a:r>
              <a:rPr lang="en-US" altLang="zh-CN" sz="2000" i="1" dirty="0">
                <a:solidFill>
                  <a:srgbClr val="FF0000"/>
                </a:solidFill>
              </a:rPr>
              <a:t> − k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  <a:r>
              <a:rPr lang="en-US" altLang="zh-CN" sz="2000" dirty="0" err="1">
                <a:solidFill>
                  <a:srgbClr val="FF0000"/>
                </a:solidFill>
              </a:rPr>
              <a:t>th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smallest element in A[q+1..r]</a:t>
            </a:r>
          </a:p>
          <a:p>
            <a:pPr marL="0" indent="0" algn="just" eaLnBrk="1" hangingPunct="1">
              <a:buNone/>
            </a:pPr>
            <a:r>
              <a:rPr lang="en-US" altLang="zh-CN" sz="2400" dirty="0"/>
              <a:t>If necessary, </a:t>
            </a:r>
            <a:r>
              <a:rPr lang="en-US" altLang="zh-CN" sz="2400" dirty="0">
                <a:solidFill>
                  <a:srgbClr val="FF0000"/>
                </a:solidFill>
              </a:rPr>
              <a:t>recursively</a:t>
            </a:r>
            <a:r>
              <a:rPr lang="en-US" altLang="zh-CN" sz="2400" dirty="0"/>
              <a:t> call the same procedure to the subarray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zh-CN" sz="3600" b="0" dirty="0"/>
              <a:t>Randomized-Select(A,p,r,i), 1≤i≤r−p+1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47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/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In Part II, we illustrated </a:t>
            </a:r>
            <a:r>
              <a:rPr lang="en-US" altLang="zh-CN" dirty="0"/>
              <a:t>Dynamic Programming (DP) using 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several examples:</a:t>
            </a:r>
          </a:p>
          <a:p>
            <a:pPr lvl="1" eaLnBrk="1" hangingPunct="1">
              <a:spcBef>
                <a:spcPts val="2500"/>
              </a:spcBef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0-1 Knapsack (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0-1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背包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ts val="2500"/>
              </a:spcBef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Rod-Cutting (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钢条切割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ts val="2500"/>
              </a:spcBef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Chain Matrix Multiplication (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矩阵链乘法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ts val="2500"/>
              </a:spcBef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Longest Common Subsequences (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最长公共子序列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ts val="2500"/>
              </a:spcBef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Minimum Edit Distance (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最小编辑距离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en-US" altLang="zh-CN" sz="2800" dirty="0">
              <a:solidFill>
                <a:schemeClr val="bg1">
                  <a:lumMod val="75000"/>
                </a:schemeClr>
              </a:solidFill>
            </a:endParaRPr>
          </a:p>
          <a:p>
            <a:pPr lvl="1" eaLnBrk="1" hangingPunct="1">
              <a:spcBef>
                <a:spcPts val="2500"/>
              </a:spcBef>
            </a:pPr>
            <a:r>
              <a:rPr lang="en-US" altLang="zh-CN" dirty="0">
                <a:solidFill>
                  <a:srgbClr val="FF0000"/>
                </a:solidFill>
              </a:rPr>
              <a:t>Optimal Binary Search Trees (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最优二叉查找树</a:t>
            </a:r>
            <a:r>
              <a:rPr lang="en-US" altLang="zh-CN" sz="2800" dirty="0">
                <a:solidFill>
                  <a:srgbClr val="FF0000"/>
                </a:solidFill>
              </a:rPr>
              <a:t>)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0" dirty="0">
                <a:latin typeface="Calibri" panose="020F0502020204030204" pitchFamily="34" charset="0"/>
                <a:cs typeface="Calibri" panose="020F0502020204030204" pitchFamily="34" charset="0"/>
              </a:rPr>
              <a:t>Review to Part II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0559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Randomized-Select(</a:t>
            </a:r>
            <a:r>
              <a:rPr lang="en-US" altLang="zh-CN" b="0" dirty="0" err="1"/>
              <a:t>A,p,r,i</a:t>
            </a:r>
            <a:r>
              <a:rPr lang="en-US" altLang="zh-CN" b="0" dirty="0"/>
              <a:t>), 1≤i≤r−p+1</a:t>
            </a:r>
            <a:endParaRPr lang="pt-BR" altLang="zh-CN" sz="3600" b="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00163"/>
            <a:ext cx="8208912" cy="4884381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3" y="966741"/>
            <a:ext cx="3419952" cy="3334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755576" y="2204864"/>
            <a:ext cx="6146874" cy="3888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2949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Randomized-Select(</a:t>
            </a:r>
            <a:r>
              <a:rPr lang="en-US" altLang="zh-CN" b="0" dirty="0" err="1"/>
              <a:t>A,p,r,i</a:t>
            </a:r>
            <a:r>
              <a:rPr lang="en-US" altLang="zh-CN" b="0" dirty="0"/>
              <a:t>), 1≤i≤r−p+1</a:t>
            </a:r>
            <a:endParaRPr lang="pt-BR" altLang="zh-CN" sz="3600" b="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00163"/>
            <a:ext cx="8208912" cy="4884381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3" y="966741"/>
            <a:ext cx="3419952" cy="3334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755576" y="2996952"/>
            <a:ext cx="6146874" cy="3096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1685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Randomized-Select(</a:t>
            </a:r>
            <a:r>
              <a:rPr lang="en-US" altLang="zh-CN" b="0" dirty="0" err="1"/>
              <a:t>A,p,r,i</a:t>
            </a:r>
            <a:r>
              <a:rPr lang="en-US" altLang="zh-CN" b="0" dirty="0"/>
              <a:t>), 1≤i≤r−p+1</a:t>
            </a:r>
            <a:endParaRPr lang="pt-BR" altLang="zh-CN" sz="3600" b="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00163"/>
            <a:ext cx="8208912" cy="4884381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3" y="966741"/>
            <a:ext cx="3419952" cy="3334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755576" y="3356992"/>
            <a:ext cx="6146874" cy="2736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0987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Randomized-Select(</a:t>
            </a:r>
            <a:r>
              <a:rPr lang="en-US" altLang="zh-CN" b="0" dirty="0" err="1"/>
              <a:t>A,p,r,i</a:t>
            </a:r>
            <a:r>
              <a:rPr lang="en-US" altLang="zh-CN" b="0" dirty="0"/>
              <a:t>), 1≤i≤r−p+1</a:t>
            </a:r>
            <a:endParaRPr lang="pt-BR" altLang="zh-CN" sz="3600" b="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00163"/>
            <a:ext cx="8208912" cy="4884381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3" y="966741"/>
            <a:ext cx="3419952" cy="3334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755576" y="3861048"/>
            <a:ext cx="6146874" cy="2232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4846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Randomized-Select(</a:t>
            </a:r>
            <a:r>
              <a:rPr lang="en-US" altLang="zh-CN" b="0" dirty="0" err="1"/>
              <a:t>A,p,r,i</a:t>
            </a:r>
            <a:r>
              <a:rPr lang="en-US" altLang="zh-CN" b="0" dirty="0"/>
              <a:t>), 1≤i≤r−p+1</a:t>
            </a:r>
            <a:endParaRPr lang="pt-BR" altLang="zh-CN" sz="3600" b="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00163"/>
            <a:ext cx="8208912" cy="4884381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3" y="966741"/>
            <a:ext cx="3419952" cy="3334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755576" y="4437112"/>
            <a:ext cx="6146874" cy="1656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707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Randomized-Select(</a:t>
            </a:r>
            <a:r>
              <a:rPr lang="en-US" altLang="zh-CN" b="0" dirty="0" err="1"/>
              <a:t>A,p,r,i</a:t>
            </a:r>
            <a:r>
              <a:rPr lang="en-US" altLang="zh-CN" b="0" dirty="0"/>
              <a:t>), 1≤i≤r−p+1</a:t>
            </a:r>
            <a:endParaRPr lang="pt-BR" altLang="zh-CN" sz="3600" b="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00163"/>
            <a:ext cx="8208912" cy="4884381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3" y="966741"/>
            <a:ext cx="3419952" cy="3334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755576" y="5301208"/>
            <a:ext cx="6146874" cy="792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6094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Randomized-Select(</a:t>
            </a:r>
            <a:r>
              <a:rPr lang="en-US" altLang="zh-CN" b="0" dirty="0" err="1"/>
              <a:t>A,p,r,i</a:t>
            </a:r>
            <a:r>
              <a:rPr lang="en-US" altLang="zh-CN" b="0" dirty="0"/>
              <a:t>), 1≤i≤r−p+1</a:t>
            </a:r>
            <a:endParaRPr lang="pt-BR" altLang="zh-CN" sz="3600" b="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00163"/>
            <a:ext cx="8208912" cy="4884381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3" y="966741"/>
            <a:ext cx="3419952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921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4"/>
            <a:ext cx="8229600" cy="5054646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r>
              <a:rPr lang="en-US" altLang="zh-CN" sz="2400" dirty="0"/>
              <a:t>To find the </a:t>
            </a:r>
            <a:r>
              <a:rPr lang="en-US" altLang="zh-CN" sz="2400" dirty="0" err="1"/>
              <a:t>ith</a:t>
            </a:r>
            <a:r>
              <a:rPr lang="en-US" altLang="zh-CN" sz="2400" dirty="0"/>
              <a:t> smallest element in A[1..n], call Randomized-Select(A, 1, n,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)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Randomized-Select(</a:t>
            </a:r>
            <a:r>
              <a:rPr lang="en-US" altLang="zh-CN" b="0" dirty="0" err="1"/>
              <a:t>A,p,r,i</a:t>
            </a:r>
            <a:r>
              <a:rPr lang="en-US" altLang="zh-CN" b="0" dirty="0"/>
              <a:t>), 1≤i≤r−p+1</a:t>
            </a:r>
            <a:endParaRPr lang="pt-BR" altLang="zh-CN" sz="3600" b="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00163"/>
            <a:ext cx="8208912" cy="4884381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3" y="966741"/>
            <a:ext cx="3419952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151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 Selection -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/>
              <a:t>Find the 8th smallest element of the following list of numbers:</a:t>
            </a:r>
          </a:p>
          <a:p>
            <a:pPr lvl="1" eaLnBrk="1" hangingPunct="1"/>
            <a:r>
              <a:rPr lang="en-US" altLang="zh-CN" sz="2400" dirty="0"/>
              <a:t>8 25 2 14 3 20 15 13 12 11 7 5 9 10 16 18 1 23 26 21</a:t>
            </a:r>
          </a:p>
        </p:txBody>
      </p:sp>
    </p:spTree>
    <p:extLst>
      <p:ext uri="{BB962C8B-B14F-4D97-AF65-F5344CB8AC3E}">
        <p14:creationId xmlns:p14="http://schemas.microsoft.com/office/powerpoint/2010/main" val="32523052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 Selection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Select the </a:t>
            </a:r>
            <a:r>
              <a:rPr lang="en-US" altLang="zh-CN" sz="2800" i="1" dirty="0" err="1"/>
              <a:t>i</a:t>
            </a:r>
            <a:r>
              <a:rPr lang="en-US" altLang="zh-CN" sz="2800" dirty="0" err="1"/>
              <a:t>th</a:t>
            </a:r>
            <a:r>
              <a:rPr lang="en-US" altLang="zh-CN" sz="2800" dirty="0"/>
              <a:t> smallest element in A[</a:t>
            </a:r>
            <a:r>
              <a:rPr lang="en-US" altLang="zh-CN" sz="2800" dirty="0" err="1"/>
              <a:t>p..r</a:t>
            </a:r>
            <a:r>
              <a:rPr lang="en-US" altLang="zh-CN" sz="2800" dirty="0"/>
              <a:t>], pivot is A[q], k = q-p+1.</a:t>
            </a:r>
          </a:p>
          <a:p>
            <a:pPr lvl="1" eaLnBrk="1" hangingPunct="1"/>
            <a:r>
              <a:rPr lang="en-US" altLang="zh-CN" sz="2400" dirty="0" err="1"/>
              <a:t>i</a:t>
            </a:r>
            <a:r>
              <a:rPr lang="en-US" altLang="zh-CN" sz="2400" dirty="0"/>
              <a:t> = k : pivot is the solution</a:t>
            </a:r>
          </a:p>
          <a:p>
            <a:pPr lvl="1" eaLnBrk="1" hangingPunct="1"/>
            <a:r>
              <a:rPr lang="en-US" altLang="zh-CN" sz="2400" dirty="0" err="1"/>
              <a:t>i</a:t>
            </a:r>
            <a:r>
              <a:rPr lang="en-US" altLang="zh-CN" sz="2400" dirty="0"/>
              <a:t> &lt; k : the </a:t>
            </a:r>
            <a:r>
              <a:rPr lang="en-US" altLang="zh-CN" sz="2400" i="1" dirty="0" err="1"/>
              <a:t>i</a:t>
            </a:r>
            <a:r>
              <a:rPr lang="en-US" altLang="zh-CN" sz="2400" dirty="0" err="1"/>
              <a:t>th</a:t>
            </a:r>
            <a:r>
              <a:rPr lang="en-US" altLang="zh-CN" sz="2400" dirty="0"/>
              <a:t> smallest element in A[p..q-1]</a:t>
            </a:r>
          </a:p>
          <a:p>
            <a:pPr lvl="1" eaLnBrk="1" hangingPunct="1"/>
            <a:r>
              <a:rPr lang="en-US" altLang="zh-CN" sz="2400" dirty="0" err="1"/>
              <a:t>i</a:t>
            </a:r>
            <a:r>
              <a:rPr lang="en-US" altLang="zh-CN" sz="2400" dirty="0"/>
              <a:t> &gt; k : the (</a:t>
            </a:r>
            <a:r>
              <a:rPr lang="en-US" altLang="zh-CN" sz="2400" i="1" dirty="0" err="1"/>
              <a:t>i</a:t>
            </a:r>
            <a:r>
              <a:rPr lang="en-US" altLang="zh-CN" sz="2400" i="1" dirty="0"/>
              <a:t>-k</a:t>
            </a:r>
            <a:r>
              <a:rPr lang="en-US" altLang="zh-CN" sz="2400" dirty="0"/>
              <a:t>)</a:t>
            </a:r>
            <a:r>
              <a:rPr lang="en-US" altLang="zh-CN" sz="2400" dirty="0" err="1"/>
              <a:t>th</a:t>
            </a:r>
            <a:r>
              <a:rPr lang="en-US" altLang="zh-CN" sz="2400" dirty="0"/>
              <a:t> smallest element in A[q+1..r] </a:t>
            </a:r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6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78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110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542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97486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40710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84384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276041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714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146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4578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010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544244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87468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631142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6743620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7180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7612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8044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8476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46677" y="3300639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52467" y="3316970"/>
            <a:ext cx="276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/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Divide-and-conquer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(DC) is an important algorithm design paradigm.</a:t>
            </a:r>
          </a:p>
          <a:p>
            <a:pPr lvl="1" eaLnBrk="1" hangingPunct="1"/>
            <a:r>
              <a:rPr lang="en-US" altLang="zh-CN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Divide</a:t>
            </a:r>
            <a:br>
              <a:rPr lang="en-US" altLang="zh-CN" sz="2400" dirty="0"/>
            </a:b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Dividing a given problem into two or more </a:t>
            </a: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(ideally of approximately equal size)</a:t>
            </a:r>
          </a:p>
          <a:p>
            <a:pPr lvl="1" eaLnBrk="1" hangingPunct="1"/>
            <a:endParaRPr lang="en-US" altLang="zh-CN" sz="2400" b="1" dirty="0">
              <a:solidFill>
                <a:srgbClr val="0070C0"/>
              </a:solidFill>
            </a:endParaRPr>
          </a:p>
          <a:p>
            <a:pPr lvl="1" eaLnBrk="1" hangingPunct="1"/>
            <a:r>
              <a:rPr lang="en-US" altLang="zh-CN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Conquer</a:t>
            </a:r>
            <a:br>
              <a:rPr lang="en-US" altLang="zh-CN" sz="2400" dirty="0"/>
            </a:b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Solving each </a:t>
            </a: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subproblem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(directly if small enough or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recursively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eaLnBrk="1" hangingPunct="1"/>
            <a:endParaRPr lang="en-US" altLang="zh-CN" sz="28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eaLnBrk="1" hangingPunct="1"/>
            <a:r>
              <a:rPr lang="en-US" altLang="zh-CN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Combine</a:t>
            </a:r>
            <a:br>
              <a:rPr lang="en-US" altLang="zh-CN" sz="2400" dirty="0"/>
            </a:b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Combining the solutions of the </a:t>
            </a: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into a global solution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4487" lvl="1" indent="0" eaLnBrk="1" hangingPunct="1"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Review to Divide-and-Conquer (DC)</a:t>
            </a:r>
            <a:endParaRPr lang="en-US" altLang="zh-CN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7931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 Selection - Example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Select the </a:t>
                </a:r>
                <a:r>
                  <a:rPr lang="en-US" altLang="zh-CN" sz="2800" i="1" dirty="0" err="1"/>
                  <a:t>i</a:t>
                </a:r>
                <a:r>
                  <a:rPr lang="en-US" altLang="zh-CN" sz="2800" dirty="0" err="1"/>
                  <a:t>th</a:t>
                </a:r>
                <a:r>
                  <a:rPr lang="en-US" altLang="zh-CN" sz="2800" dirty="0"/>
                  <a:t> smallest element in A[</a:t>
                </a:r>
                <a:r>
                  <a:rPr lang="en-US" altLang="zh-CN" sz="2800" dirty="0" err="1"/>
                  <a:t>p..r</a:t>
                </a:r>
                <a:r>
                  <a:rPr lang="en-US" altLang="zh-CN" sz="2800" dirty="0"/>
                  <a:t>], pivot is A[q], k = q-p+1.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= k : pivot is the solution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&lt; k : the 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A[p..q-1]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&gt; k : the (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i="1" dirty="0"/>
                  <a:t>-k</a:t>
                </a:r>
                <a:r>
                  <a:rPr lang="en-US" altLang="zh-CN" sz="2400" dirty="0"/>
                  <a:t>)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A[q+1..r] </a:t>
                </a:r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=8,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 r="-3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6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78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110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542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97486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40710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84384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276041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714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146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4578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010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544244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87468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631142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6743620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7180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7612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8044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8476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46677" y="3300639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52467" y="3316970"/>
            <a:ext cx="276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2744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 Selection - Example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Select the </a:t>
                </a:r>
                <a:r>
                  <a:rPr lang="en-US" altLang="zh-CN" sz="2800" i="1" dirty="0" err="1"/>
                  <a:t>i</a:t>
                </a:r>
                <a:r>
                  <a:rPr lang="en-US" altLang="zh-CN" sz="2800" dirty="0" err="1"/>
                  <a:t>th</a:t>
                </a:r>
                <a:r>
                  <a:rPr lang="en-US" altLang="zh-CN" sz="2800" dirty="0"/>
                  <a:t> smallest element in A[</a:t>
                </a:r>
                <a:r>
                  <a:rPr lang="en-US" altLang="zh-CN" sz="2800" dirty="0" err="1"/>
                  <a:t>p..r</a:t>
                </a:r>
                <a:r>
                  <a:rPr lang="en-US" altLang="zh-CN" sz="2800" dirty="0"/>
                  <a:t>], pivot is A[q], k = q-p+1.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= k : pivot is the solution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&lt; k : the 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A[p..q-1]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&gt; k : the (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i="1" dirty="0"/>
                  <a:t>-k</a:t>
                </a:r>
                <a:r>
                  <a:rPr lang="en-US" altLang="zh-CN" sz="2400" dirty="0"/>
                  <a:t>)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A[q+1..r] </a:t>
                </a:r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=8,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 r="-3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6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78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110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542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97486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40710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84384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276041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714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146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4578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010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544244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87468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631142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6743620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7180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7612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8044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8476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46677" y="3300639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52467" y="3316970"/>
            <a:ext cx="276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/>
          <p:nvPr/>
        </p:nvCxnSpPr>
        <p:spPr bwMode="auto">
          <a:xfrm flipH="1" flipV="1">
            <a:off x="2627784" y="4149080"/>
            <a:ext cx="4675" cy="288032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9275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Select the </a:t>
                </a:r>
                <a:r>
                  <a:rPr lang="en-US" altLang="zh-CN" sz="2800" i="1" dirty="0" err="1"/>
                  <a:t>i</a:t>
                </a:r>
                <a:r>
                  <a:rPr lang="en-US" altLang="zh-CN" sz="2800" dirty="0" err="1"/>
                  <a:t>th</a:t>
                </a:r>
                <a:r>
                  <a:rPr lang="en-US" altLang="zh-CN" sz="2800" dirty="0"/>
                  <a:t> smallest element in A[</a:t>
                </a:r>
                <a:r>
                  <a:rPr lang="en-US" altLang="zh-CN" sz="2800" dirty="0" err="1"/>
                  <a:t>p..r</a:t>
                </a:r>
                <a:r>
                  <a:rPr lang="en-US" altLang="zh-CN" sz="2800" dirty="0"/>
                  <a:t>], pivot is A[q], k = q-p+1.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= k : pivot is the solution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&lt; k : the 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A[p..q-1]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&gt; k : the (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i="1" dirty="0"/>
                  <a:t>-k</a:t>
                </a:r>
                <a:r>
                  <a:rPr lang="en-US" altLang="zh-CN" sz="2400" dirty="0"/>
                  <a:t>)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A[q+1..r] </a:t>
                </a:r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=8,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=16,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altLang="zh-C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 altLang="zh-CN" sz="2800" dirty="0">
                  <a:solidFill>
                    <a:srgbClr val="0070C0"/>
                  </a:solidFill>
                </a:endParaRPr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 r="-3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 Selection - Example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6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78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110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542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97486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40710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84384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276041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714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146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4578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010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544244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87468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631142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6743620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7180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7612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8044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8476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46677" y="3300639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52467" y="3316970"/>
            <a:ext cx="276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/>
          <p:nvPr/>
        </p:nvCxnSpPr>
        <p:spPr bwMode="auto">
          <a:xfrm flipH="1" flipV="1">
            <a:off x="6943589" y="4149080"/>
            <a:ext cx="4675" cy="288032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835239" y="333291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7501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Select the </a:t>
                </a:r>
                <a:r>
                  <a:rPr lang="en-US" altLang="zh-CN" sz="2800" i="1" dirty="0" err="1"/>
                  <a:t>i</a:t>
                </a:r>
                <a:r>
                  <a:rPr lang="en-US" altLang="zh-CN" sz="2800" dirty="0" err="1"/>
                  <a:t>th</a:t>
                </a:r>
                <a:r>
                  <a:rPr lang="en-US" altLang="zh-CN" sz="2800" dirty="0"/>
                  <a:t> smallest element in A[</a:t>
                </a:r>
                <a:r>
                  <a:rPr lang="en-US" altLang="zh-CN" sz="2800" dirty="0" err="1"/>
                  <a:t>p..r</a:t>
                </a:r>
                <a:r>
                  <a:rPr lang="en-US" altLang="zh-CN" sz="2800" dirty="0"/>
                  <a:t>], pivot is A[q], k = q-p+1.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= k : pivot is the solution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&lt; k : the 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A[p..q-1]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&gt; k : the (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i="1" dirty="0"/>
                  <a:t>-k</a:t>
                </a:r>
                <a:r>
                  <a:rPr lang="en-US" altLang="zh-CN" sz="2400" dirty="0"/>
                  <a:t>)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A[q+1..r] </a:t>
                </a:r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=8,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=16,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altLang="zh-C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 altLang="zh-CN" sz="2800" dirty="0">
                  <a:solidFill>
                    <a:srgbClr val="0070C0"/>
                  </a:solidFill>
                </a:endParaRPr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 r="-3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 Selection - Example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6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78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110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542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97486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40710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84384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276041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714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146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4578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010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544244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87468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631142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6743620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7180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7612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8044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8476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46677" y="3300639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52467" y="3316970"/>
            <a:ext cx="276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/>
          <p:nvPr/>
        </p:nvCxnSpPr>
        <p:spPr bwMode="auto">
          <a:xfrm flipH="1" flipV="1">
            <a:off x="6943589" y="4149080"/>
            <a:ext cx="4675" cy="288032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835239" y="333291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1110677" y="2276872"/>
            <a:ext cx="5477547" cy="432048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9483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Select the </a:t>
                </a:r>
                <a:r>
                  <a:rPr lang="en-US" altLang="zh-CN" sz="2800" i="1" dirty="0" err="1"/>
                  <a:t>i</a:t>
                </a:r>
                <a:r>
                  <a:rPr lang="en-US" altLang="zh-CN" sz="2800" dirty="0" err="1"/>
                  <a:t>th</a:t>
                </a:r>
                <a:r>
                  <a:rPr lang="en-US" altLang="zh-CN" sz="2800" dirty="0"/>
                  <a:t> smallest element in A[</a:t>
                </a:r>
                <a:r>
                  <a:rPr lang="en-US" altLang="zh-CN" sz="2800" dirty="0" err="1"/>
                  <a:t>p..r</a:t>
                </a:r>
                <a:r>
                  <a:rPr lang="en-US" altLang="zh-CN" sz="2800" dirty="0"/>
                  <a:t>], pivot is A[q], k = q-p+1.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= k : pivot is the solution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&lt; k : the 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A[p..q-1]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&gt; k : the (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i="1" dirty="0"/>
                  <a:t>-k</a:t>
                </a:r>
                <a:r>
                  <a:rPr lang="en-US" altLang="zh-CN" sz="2400" dirty="0"/>
                  <a:t>)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A[q+1..r] </a:t>
                </a:r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=8,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br>
                  <a:rPr lang="en-US" altLang="zh-CN" sz="2800" b="0" dirty="0"/>
                </a:b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 r="-3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 Selection - Example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6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78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110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542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97486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40710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84384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276041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714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146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4578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010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544244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87468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631142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6743620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7180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7612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8044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8476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46677" y="3300639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380725" y="3332915"/>
            <a:ext cx="276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1110677" y="2276872"/>
            <a:ext cx="5477547" cy="432048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6643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Select the </a:t>
                </a:r>
                <a:r>
                  <a:rPr lang="en-US" altLang="zh-CN" sz="2800" i="1" dirty="0" err="1"/>
                  <a:t>i</a:t>
                </a:r>
                <a:r>
                  <a:rPr lang="en-US" altLang="zh-CN" sz="2800" dirty="0" err="1"/>
                  <a:t>th</a:t>
                </a:r>
                <a:r>
                  <a:rPr lang="en-US" altLang="zh-CN" sz="2800" dirty="0"/>
                  <a:t> smallest element in A[</a:t>
                </a:r>
                <a:r>
                  <a:rPr lang="en-US" altLang="zh-CN" sz="2800" dirty="0" err="1"/>
                  <a:t>p..r</a:t>
                </a:r>
                <a:r>
                  <a:rPr lang="en-US" altLang="zh-CN" sz="2800" dirty="0"/>
                  <a:t>], pivot is A[q], k = q-p+1.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= k : pivot is the solution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&lt; k : the 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A[p..q-1]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&gt; k : the (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i="1" dirty="0"/>
                  <a:t>-k</a:t>
                </a:r>
                <a:r>
                  <a:rPr lang="en-US" altLang="zh-CN" sz="2400" dirty="0"/>
                  <a:t>)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A[q+1..r] </a:t>
                </a:r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=8,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br>
                  <a:rPr lang="en-US" altLang="zh-CN" sz="2800" b="0" dirty="0"/>
                </a:b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 r="-3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 Selection - Example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6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78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110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542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97486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40710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84384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276041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714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146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4578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010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544244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87468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631142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6743620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7180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7612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8044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8476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46677" y="3300639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380725" y="3332915"/>
            <a:ext cx="276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直接箭头连接符 28"/>
          <p:cNvCxnSpPr/>
          <p:nvPr/>
        </p:nvCxnSpPr>
        <p:spPr bwMode="auto">
          <a:xfrm flipH="1" flipV="1">
            <a:off x="4800903" y="4149080"/>
            <a:ext cx="4675" cy="288032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6065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Select the </a:t>
                </a:r>
                <a:r>
                  <a:rPr lang="en-US" altLang="zh-CN" sz="2800" i="1" dirty="0" err="1"/>
                  <a:t>i</a:t>
                </a:r>
                <a:r>
                  <a:rPr lang="en-US" altLang="zh-CN" sz="2800" dirty="0" err="1"/>
                  <a:t>th</a:t>
                </a:r>
                <a:r>
                  <a:rPr lang="en-US" altLang="zh-CN" sz="2800" dirty="0"/>
                  <a:t> smallest element in A[</a:t>
                </a:r>
                <a:r>
                  <a:rPr lang="en-US" altLang="zh-CN" sz="2800" dirty="0" err="1"/>
                  <a:t>p..r</a:t>
                </a:r>
                <a:r>
                  <a:rPr lang="en-US" altLang="zh-CN" sz="2800" dirty="0"/>
                  <a:t>], pivot is A[q], k = q-p+1.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= k : pivot is the solution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&lt; k : the 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A[p..q-1]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&gt; k : the (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i="1" dirty="0"/>
                  <a:t>-k</a:t>
                </a:r>
                <a:r>
                  <a:rPr lang="en-US" altLang="zh-CN" sz="2400" dirty="0"/>
                  <a:t>)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A[q+1..r] </a:t>
                </a:r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=8,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=7,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br>
                  <a:rPr lang="en-US" altLang="zh-CN" sz="2800" b="0" dirty="0"/>
                </a:b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 r="-3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 Selection - Example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6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78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110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542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97486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40710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84384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276041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714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146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4578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010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544244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87468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631142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6743620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7180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7612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8044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8476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46677" y="3300639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380725" y="3332915"/>
            <a:ext cx="276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直接箭头连接符 28"/>
          <p:cNvCxnSpPr/>
          <p:nvPr/>
        </p:nvCxnSpPr>
        <p:spPr bwMode="auto">
          <a:xfrm flipH="1" flipV="1">
            <a:off x="3059832" y="4149080"/>
            <a:ext cx="4675" cy="288032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915816" y="3311030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4984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Select the </a:t>
                </a:r>
                <a:r>
                  <a:rPr lang="en-US" altLang="zh-CN" sz="2800" i="1" dirty="0" err="1"/>
                  <a:t>i</a:t>
                </a:r>
                <a:r>
                  <a:rPr lang="en-US" altLang="zh-CN" sz="2800" dirty="0" err="1"/>
                  <a:t>th</a:t>
                </a:r>
                <a:r>
                  <a:rPr lang="en-US" altLang="zh-CN" sz="2800" dirty="0"/>
                  <a:t> smallest element in A[</a:t>
                </a:r>
                <a:r>
                  <a:rPr lang="en-US" altLang="zh-CN" sz="2800" dirty="0" err="1"/>
                  <a:t>p..r</a:t>
                </a:r>
                <a:r>
                  <a:rPr lang="en-US" altLang="zh-CN" sz="2800" dirty="0"/>
                  <a:t>], pivot is A[q], k = q-p+1.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= k : pivot is the solution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&lt; k : the 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A[p..q-1]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&gt; k : the (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i="1" dirty="0"/>
                  <a:t>-k</a:t>
                </a:r>
                <a:r>
                  <a:rPr lang="en-US" altLang="zh-CN" sz="2400" dirty="0"/>
                  <a:t>)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A[q+1..r] </a:t>
                </a:r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=8,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=7,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br>
                  <a:rPr lang="en-US" altLang="zh-CN" sz="2800" b="0" dirty="0"/>
                </a:b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 r="-3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 Selection - Example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6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78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110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542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97486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40710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84384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276041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714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146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4578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010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544244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87468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631142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6743620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7180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7612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8044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8476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46677" y="3300639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380725" y="3332915"/>
            <a:ext cx="276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直接箭头连接符 28"/>
          <p:cNvCxnSpPr/>
          <p:nvPr/>
        </p:nvCxnSpPr>
        <p:spPr bwMode="auto">
          <a:xfrm flipH="1" flipV="1">
            <a:off x="3059832" y="4149080"/>
            <a:ext cx="4675" cy="288032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915816" y="3311030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圆角矩形 30"/>
          <p:cNvSpPr/>
          <p:nvPr/>
        </p:nvSpPr>
        <p:spPr bwMode="auto">
          <a:xfrm>
            <a:off x="1069820" y="2634880"/>
            <a:ext cx="5878444" cy="432048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3962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Select the </a:t>
                </a:r>
                <a:r>
                  <a:rPr lang="en-US" altLang="zh-CN" sz="2800" i="1" dirty="0" err="1"/>
                  <a:t>i</a:t>
                </a:r>
                <a:r>
                  <a:rPr lang="en-US" altLang="zh-CN" sz="2800" dirty="0" err="1"/>
                  <a:t>th</a:t>
                </a:r>
                <a:r>
                  <a:rPr lang="en-US" altLang="zh-CN" sz="2800" dirty="0"/>
                  <a:t> smallest element in A[</a:t>
                </a:r>
                <a:r>
                  <a:rPr lang="en-US" altLang="zh-CN" sz="2800" dirty="0" err="1"/>
                  <a:t>p..r</a:t>
                </a:r>
                <a:r>
                  <a:rPr lang="en-US" altLang="zh-CN" sz="2800" dirty="0"/>
                  <a:t>], pivot is A[q], k = q-p+1.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= k : pivot is the solution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&lt; k : the 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A[p..q-1]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&gt; k : the (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i="1" dirty="0"/>
                  <a:t>-k</a:t>
                </a:r>
                <a:r>
                  <a:rPr lang="en-US" altLang="zh-CN" sz="2400" dirty="0"/>
                  <a:t>)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A[q+1..r] </a:t>
                </a:r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=8,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br>
                  <a:rPr lang="en-US" altLang="zh-CN" sz="2800" b="0" dirty="0">
                    <a:solidFill>
                      <a:schemeClr val="tx1"/>
                    </a:solidFill>
                  </a:rPr>
                </a:br>
                <a:br>
                  <a:rPr lang="en-US" altLang="zh-CN" sz="2800" b="0" dirty="0"/>
                </a:b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 r="-3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 Selection - Example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6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78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110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542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97486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40710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84384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276041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714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146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4578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010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544244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87468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631142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6743620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7180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7612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8044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8476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331517" y="3316281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380725" y="3332915"/>
            <a:ext cx="276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圆角矩形 31"/>
          <p:cNvSpPr/>
          <p:nvPr/>
        </p:nvSpPr>
        <p:spPr bwMode="auto">
          <a:xfrm>
            <a:off x="1069820" y="2634880"/>
            <a:ext cx="5878444" cy="432048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1602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Select the </a:t>
                </a:r>
                <a:r>
                  <a:rPr lang="en-US" altLang="zh-CN" sz="2800" i="1" dirty="0" err="1"/>
                  <a:t>i</a:t>
                </a:r>
                <a:r>
                  <a:rPr lang="en-US" altLang="zh-CN" sz="2800" dirty="0" err="1"/>
                  <a:t>th</a:t>
                </a:r>
                <a:r>
                  <a:rPr lang="en-US" altLang="zh-CN" sz="2800" dirty="0"/>
                  <a:t> smallest element in A[</a:t>
                </a:r>
                <a:r>
                  <a:rPr lang="en-US" altLang="zh-CN" sz="2800" dirty="0" err="1"/>
                  <a:t>p..r</a:t>
                </a:r>
                <a:r>
                  <a:rPr lang="en-US" altLang="zh-CN" sz="2800" dirty="0"/>
                  <a:t>], pivot is A[q], k = q-p+1.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= k : pivot is the solution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&lt; k : the 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A[p..q-1]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&gt; k : the (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i="1" dirty="0"/>
                  <a:t>-k</a:t>
                </a:r>
                <a:r>
                  <a:rPr lang="en-US" altLang="zh-CN" sz="2400" dirty="0"/>
                  <a:t>)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A[q+1..r] </a:t>
                </a:r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br>
                  <a:rPr lang="en-US" altLang="zh-CN" sz="2800" b="0" dirty="0">
                    <a:solidFill>
                      <a:schemeClr val="tx1"/>
                    </a:solidFill>
                  </a:rPr>
                </a:br>
                <a:br>
                  <a:rPr lang="en-US" altLang="zh-CN" sz="2800" b="0" dirty="0"/>
                </a:b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 r="-3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 Selection - Example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6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78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110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542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97486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40710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84384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276041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714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146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4578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010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544244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87468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631142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6743620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7180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7612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8044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8476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331517" y="3316281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380725" y="3332915"/>
            <a:ext cx="276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直接箭头连接符 28"/>
          <p:cNvCxnSpPr/>
          <p:nvPr/>
        </p:nvCxnSpPr>
        <p:spPr bwMode="auto">
          <a:xfrm flipH="1" flipV="1">
            <a:off x="4809552" y="4161121"/>
            <a:ext cx="4675" cy="288032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337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78850" cy="5688632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Dynamic Programming (DP) is similar to Divide and Conquer (D&amp;C)</a:t>
            </a:r>
          </a:p>
          <a:p>
            <a:pPr lvl="1" eaLnBrk="1" hangingPunct="1"/>
            <a:r>
              <a:rPr lang="en-US" altLang="zh-CN" sz="2400" dirty="0"/>
              <a:t>They both partition a problem into smaller </a:t>
            </a:r>
            <a:r>
              <a:rPr lang="en-US" altLang="zh-CN" sz="2400" dirty="0" err="1"/>
              <a:t>subproblems</a:t>
            </a:r>
            <a:endParaRPr lang="en-US" altLang="zh-CN" sz="2400" dirty="0"/>
          </a:p>
          <a:p>
            <a:pPr eaLnBrk="1" hangingPunct="1">
              <a:spcBef>
                <a:spcPts val="1500"/>
              </a:spcBef>
            </a:pPr>
            <a:r>
              <a:rPr lang="en-US" altLang="zh-CN" sz="2800" dirty="0"/>
              <a:t>DP is preferable when the subproblems </a:t>
            </a:r>
            <a:r>
              <a:rPr lang="en-US" altLang="zh-CN" sz="2800" dirty="0">
                <a:solidFill>
                  <a:srgbClr val="0070C0"/>
                </a:solidFill>
              </a:rPr>
              <a:t>overlap</a:t>
            </a:r>
            <a:r>
              <a:rPr lang="en-US" altLang="zh-CN" sz="2800" dirty="0"/>
              <a:t>, i.e., they share common subproblems</a:t>
            </a:r>
          </a:p>
          <a:p>
            <a:pPr eaLnBrk="1" hangingPunct="1">
              <a:spcBef>
                <a:spcPts val="1500"/>
              </a:spcBef>
            </a:pPr>
            <a:r>
              <a:rPr lang="en-US" altLang="zh-CN" sz="2800" dirty="0"/>
              <a:t>Often DP is used for </a:t>
            </a:r>
            <a:r>
              <a:rPr lang="en-US" altLang="zh-CN" sz="2800" dirty="0">
                <a:solidFill>
                  <a:srgbClr val="0070C0"/>
                </a:solidFill>
              </a:rPr>
              <a:t>optimization problems</a:t>
            </a:r>
          </a:p>
          <a:p>
            <a:pPr lvl="1" eaLnBrk="1" hangingPunct="1"/>
            <a:r>
              <a:rPr lang="en-US" altLang="zh-CN" sz="2400" dirty="0"/>
              <a:t>Problems that have many solutions, and we want to find the best one</a:t>
            </a:r>
          </a:p>
          <a:p>
            <a:pPr eaLnBrk="1" hangingPunct="1">
              <a:spcBef>
                <a:spcPts val="1500"/>
              </a:spcBef>
            </a:pPr>
            <a:r>
              <a:rPr lang="en-US" altLang="zh-CN" sz="2800" dirty="0"/>
              <a:t>Main idea of DP</a:t>
            </a:r>
          </a:p>
          <a:p>
            <a:pPr lvl="1" eaLnBrk="1" hangingPunct="1"/>
            <a:r>
              <a:rPr lang="en-US" altLang="zh-CN" sz="2400" dirty="0"/>
              <a:t>Analyze the structure of an optimal solution</a:t>
            </a:r>
          </a:p>
          <a:p>
            <a:pPr lvl="1" eaLnBrk="1" hangingPunct="1"/>
            <a:r>
              <a:rPr lang="en-US" altLang="zh-CN" sz="2400" dirty="0"/>
              <a:t>Recursively define the value of an optimal solution</a:t>
            </a:r>
          </a:p>
          <a:p>
            <a:pPr lvl="1" eaLnBrk="1" hangingPunct="1"/>
            <a:r>
              <a:rPr lang="en-US" altLang="zh-CN" sz="2400" dirty="0"/>
              <a:t>Compute the value of an optimal solution (usually bottom-up)</a:t>
            </a:r>
            <a:endParaRPr lang="en-US" altLang="zh-CN" sz="1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Review to Dynamic Programming (DP)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2472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Select the </a:t>
                </a:r>
                <a:r>
                  <a:rPr lang="en-US" altLang="zh-CN" sz="2800" i="1" dirty="0" err="1"/>
                  <a:t>i</a:t>
                </a:r>
                <a:r>
                  <a:rPr lang="en-US" altLang="zh-CN" sz="2800" dirty="0" err="1"/>
                  <a:t>th</a:t>
                </a:r>
                <a:r>
                  <a:rPr lang="en-US" altLang="zh-CN" sz="2800" dirty="0"/>
                  <a:t> smallest element in A[</a:t>
                </a:r>
                <a:r>
                  <a:rPr lang="en-US" altLang="zh-CN" sz="2800" dirty="0" err="1"/>
                  <a:t>p..r</a:t>
                </a:r>
                <a:r>
                  <a:rPr lang="en-US" altLang="zh-CN" sz="2800" dirty="0"/>
                  <a:t>], pivot is A[q], k = q-p+1.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= k : pivot is the solution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&lt; k : the 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A[p..q-1]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&gt; k : the (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i="1" dirty="0"/>
                  <a:t>-k</a:t>
                </a:r>
                <a:r>
                  <a:rPr lang="en-US" altLang="zh-CN" sz="2400" dirty="0"/>
                  <a:t>)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A[q+1..r] </a:t>
                </a:r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=11,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br>
                  <a:rPr lang="en-US" altLang="zh-CN" sz="2800" b="0" dirty="0">
                    <a:solidFill>
                      <a:schemeClr val="tx1"/>
                    </a:solidFill>
                  </a:rPr>
                </a:br>
                <a:br>
                  <a:rPr lang="en-US" altLang="zh-CN" sz="2800" b="0" dirty="0"/>
                </a:b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 r="-3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 Selection - Example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6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78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110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542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97486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40710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84384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276041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714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146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4578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010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544244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87468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631142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6743620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7180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7612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8044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8476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331517" y="3316281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380725" y="3332915"/>
            <a:ext cx="276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直接箭头连接符 28"/>
          <p:cNvCxnSpPr/>
          <p:nvPr/>
        </p:nvCxnSpPr>
        <p:spPr bwMode="auto">
          <a:xfrm flipH="1" flipV="1">
            <a:off x="4809552" y="4161121"/>
            <a:ext cx="4675" cy="288032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629941" y="333297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403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Select the </a:t>
                </a:r>
                <a:r>
                  <a:rPr lang="en-US" altLang="zh-CN" sz="2800" i="1" dirty="0" err="1"/>
                  <a:t>i</a:t>
                </a:r>
                <a:r>
                  <a:rPr lang="en-US" altLang="zh-CN" sz="2800" dirty="0" err="1"/>
                  <a:t>th</a:t>
                </a:r>
                <a:r>
                  <a:rPr lang="en-US" altLang="zh-CN" sz="2800" dirty="0"/>
                  <a:t> smallest element in A[</a:t>
                </a:r>
                <a:r>
                  <a:rPr lang="en-US" altLang="zh-CN" sz="2800" dirty="0" err="1"/>
                  <a:t>p..r</a:t>
                </a:r>
                <a:r>
                  <a:rPr lang="en-US" altLang="zh-CN" sz="2800" dirty="0"/>
                  <a:t>], pivot is A[q], k = q-p+1.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= k : pivot is the solution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&lt; k : the 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A[p..q-1]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&gt; k : the (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i="1" dirty="0"/>
                  <a:t>-k</a:t>
                </a:r>
                <a:r>
                  <a:rPr lang="en-US" altLang="zh-CN" sz="2400" dirty="0"/>
                  <a:t>)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A[q+1..r] </a:t>
                </a:r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=11,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br>
                  <a:rPr lang="en-US" altLang="zh-CN" sz="2800" b="0" dirty="0">
                    <a:solidFill>
                      <a:schemeClr val="tx1"/>
                    </a:solidFill>
                  </a:rPr>
                </a:br>
                <a:br>
                  <a:rPr lang="en-US" altLang="zh-CN" sz="2800" b="0" dirty="0"/>
                </a:b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 r="-3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 Selection - Example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6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78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110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542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97486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40710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84384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276041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714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146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4578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010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544244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87468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631142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6743620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7180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7612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8044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8476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331517" y="3316281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380725" y="3332915"/>
            <a:ext cx="276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直接箭头连接符 28"/>
          <p:cNvCxnSpPr/>
          <p:nvPr/>
        </p:nvCxnSpPr>
        <p:spPr bwMode="auto">
          <a:xfrm flipH="1" flipV="1">
            <a:off x="4809552" y="4161121"/>
            <a:ext cx="4675" cy="288032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629941" y="333297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圆角矩形 30"/>
          <p:cNvSpPr/>
          <p:nvPr/>
        </p:nvSpPr>
        <p:spPr bwMode="auto">
          <a:xfrm>
            <a:off x="1110677" y="2204864"/>
            <a:ext cx="5546086" cy="432048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3872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Select the </a:t>
                </a:r>
                <a:r>
                  <a:rPr lang="en-US" altLang="zh-CN" sz="2800" i="1" dirty="0" err="1"/>
                  <a:t>i</a:t>
                </a:r>
                <a:r>
                  <a:rPr lang="en-US" altLang="zh-CN" sz="2800" dirty="0" err="1"/>
                  <a:t>th</a:t>
                </a:r>
                <a:r>
                  <a:rPr lang="en-US" altLang="zh-CN" sz="2800" dirty="0"/>
                  <a:t> smallest element in A[</a:t>
                </a:r>
                <a:r>
                  <a:rPr lang="en-US" altLang="zh-CN" sz="2800" dirty="0" err="1"/>
                  <a:t>p..r</a:t>
                </a:r>
                <a:r>
                  <a:rPr lang="en-US" altLang="zh-CN" sz="2800" dirty="0"/>
                  <a:t>], pivot is A[q], k = q-p+1.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= k : pivot is the solution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&lt; k : the 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A[p..q-1]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&gt; k : the (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i="1" dirty="0"/>
                  <a:t>-k</a:t>
                </a:r>
                <a:r>
                  <a:rPr lang="en-US" altLang="zh-CN" sz="2400" dirty="0"/>
                  <a:t>)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A[q+1..r] </a:t>
                </a:r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br>
                  <a:rPr lang="en-US" altLang="zh-CN" sz="2800" b="0" dirty="0">
                    <a:solidFill>
                      <a:schemeClr val="tx1"/>
                    </a:solidFill>
                  </a:rPr>
                </a:br>
                <a:br>
                  <a:rPr lang="en-US" altLang="zh-CN" sz="2800" b="0" dirty="0">
                    <a:solidFill>
                      <a:schemeClr val="tx1"/>
                    </a:solidFill>
                  </a:rPr>
                </a:br>
                <a:br>
                  <a:rPr lang="en-US" altLang="zh-CN" sz="2800" b="0" dirty="0"/>
                </a:b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 r="-3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 Selection - Example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6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78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110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542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97486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40710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84384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276041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714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146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4578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010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544244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87468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631142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6743620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7180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7612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8044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8476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331517" y="3316281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20095" y="3351287"/>
            <a:ext cx="276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圆角矩形 30"/>
          <p:cNvSpPr/>
          <p:nvPr/>
        </p:nvSpPr>
        <p:spPr bwMode="auto">
          <a:xfrm>
            <a:off x="1110677" y="2204864"/>
            <a:ext cx="5546086" cy="432048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56931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Select the </a:t>
                </a:r>
                <a:r>
                  <a:rPr lang="en-US" altLang="zh-CN" sz="2800" i="1" dirty="0" err="1"/>
                  <a:t>i</a:t>
                </a:r>
                <a:r>
                  <a:rPr lang="en-US" altLang="zh-CN" sz="2800" dirty="0" err="1"/>
                  <a:t>th</a:t>
                </a:r>
                <a:r>
                  <a:rPr lang="en-US" altLang="zh-CN" sz="2800" dirty="0"/>
                  <a:t> smallest element in A[</a:t>
                </a:r>
                <a:r>
                  <a:rPr lang="en-US" altLang="zh-CN" sz="2800" dirty="0" err="1"/>
                  <a:t>p..r</a:t>
                </a:r>
                <a:r>
                  <a:rPr lang="en-US" altLang="zh-CN" sz="2800" dirty="0"/>
                  <a:t>], pivot is A[q], k = q-p+1.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= k : pivot is the solution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&lt; k : the 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A[p..q-1]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&gt; k : the (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i="1" dirty="0"/>
                  <a:t>-k</a:t>
                </a:r>
                <a:r>
                  <a:rPr lang="en-US" altLang="zh-CN" sz="2400" dirty="0"/>
                  <a:t>)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A[q+1..r] </a:t>
                </a:r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br>
                  <a:rPr lang="en-US" altLang="zh-CN" sz="2800" b="0" dirty="0">
                    <a:solidFill>
                      <a:schemeClr val="tx1"/>
                    </a:solidFill>
                  </a:rPr>
                </a:br>
                <a:br>
                  <a:rPr lang="en-US" altLang="zh-CN" sz="2800" b="0" dirty="0">
                    <a:solidFill>
                      <a:schemeClr val="tx1"/>
                    </a:solidFill>
                  </a:rPr>
                </a:br>
                <a:br>
                  <a:rPr lang="en-US" altLang="zh-CN" sz="2800" b="0" dirty="0"/>
                </a:b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 r="-3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 Selection - Example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6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78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110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542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97486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40710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84384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276041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714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146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4578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010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544244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87468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631142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6743620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7180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7612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8044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8476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331517" y="3316281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20095" y="3351287"/>
            <a:ext cx="276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直接箭头连接符 28"/>
          <p:cNvCxnSpPr/>
          <p:nvPr/>
        </p:nvCxnSpPr>
        <p:spPr bwMode="auto">
          <a:xfrm flipH="1" flipV="1">
            <a:off x="4363058" y="4149285"/>
            <a:ext cx="4675" cy="288032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5364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Select the </a:t>
                </a:r>
                <a:r>
                  <a:rPr lang="en-US" altLang="zh-CN" sz="2800" i="1" dirty="0" err="1"/>
                  <a:t>i</a:t>
                </a:r>
                <a:r>
                  <a:rPr lang="en-US" altLang="zh-CN" sz="2800" dirty="0" err="1"/>
                  <a:t>th</a:t>
                </a:r>
                <a:r>
                  <a:rPr lang="en-US" altLang="zh-CN" sz="2800" dirty="0"/>
                  <a:t> smallest element in A[</a:t>
                </a:r>
                <a:r>
                  <a:rPr lang="en-US" altLang="zh-CN" sz="2800" dirty="0" err="1"/>
                  <a:t>p..r</a:t>
                </a:r>
                <a:r>
                  <a:rPr lang="en-US" altLang="zh-CN" sz="2800" dirty="0"/>
                  <a:t>], pivot is A[q], k = q-p+1.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= k : pivot is the solution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&lt; k : the 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A[p..q-1]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&gt; k : the (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i="1" dirty="0"/>
                  <a:t>-k</a:t>
                </a:r>
                <a:r>
                  <a:rPr lang="en-US" altLang="zh-CN" sz="2400" dirty="0"/>
                  <a:t>)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A[q+1..r] </a:t>
                </a:r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=8,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br>
                  <a:rPr lang="en-US" altLang="zh-CN" sz="2800" b="0" dirty="0">
                    <a:solidFill>
                      <a:schemeClr val="tx1"/>
                    </a:solidFill>
                  </a:rPr>
                </a:br>
                <a:br>
                  <a:rPr lang="en-US" altLang="zh-CN" sz="2800" b="0" dirty="0">
                    <a:solidFill>
                      <a:schemeClr val="tx1"/>
                    </a:solidFill>
                  </a:rPr>
                </a:br>
                <a:br>
                  <a:rPr lang="en-US" altLang="zh-CN" sz="2800" b="0" dirty="0"/>
                </a:b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 r="-3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 Selection - Example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6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78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110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542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97486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40710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84384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276041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714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146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4578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010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544244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87468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631142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6743620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7180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7612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8044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8476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275856" y="3316281"/>
            <a:ext cx="526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p,q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20095" y="3351287"/>
            <a:ext cx="276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直接箭头连接符 28"/>
          <p:cNvCxnSpPr/>
          <p:nvPr/>
        </p:nvCxnSpPr>
        <p:spPr bwMode="auto">
          <a:xfrm flipH="1" flipV="1">
            <a:off x="3505730" y="4142734"/>
            <a:ext cx="4675" cy="288032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0194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Select the </a:t>
                </a:r>
                <a:r>
                  <a:rPr lang="en-US" altLang="zh-CN" sz="2800" i="1" dirty="0" err="1"/>
                  <a:t>i</a:t>
                </a:r>
                <a:r>
                  <a:rPr lang="en-US" altLang="zh-CN" sz="2800" dirty="0" err="1"/>
                  <a:t>th</a:t>
                </a:r>
                <a:r>
                  <a:rPr lang="en-US" altLang="zh-CN" sz="2800" dirty="0"/>
                  <a:t> smallest element in A[</a:t>
                </a:r>
                <a:r>
                  <a:rPr lang="en-US" altLang="zh-CN" sz="2800" dirty="0" err="1"/>
                  <a:t>p..r</a:t>
                </a:r>
                <a:r>
                  <a:rPr lang="en-US" altLang="zh-CN" sz="2800" dirty="0"/>
                  <a:t>], pivot is A[q], k = q-p+1.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= k : pivot is the solution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&lt; k : the 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A[p..q-1]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&gt; k : the (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i="1" dirty="0"/>
                  <a:t>-k</a:t>
                </a:r>
                <a:r>
                  <a:rPr lang="en-US" altLang="zh-CN" sz="2400" dirty="0"/>
                  <a:t>)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A[q+1..r] </a:t>
                </a:r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=8,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br>
                  <a:rPr lang="en-US" altLang="zh-CN" sz="2800" b="0" dirty="0">
                    <a:solidFill>
                      <a:schemeClr val="tx1"/>
                    </a:solidFill>
                  </a:rPr>
                </a:br>
                <a:br>
                  <a:rPr lang="en-US" altLang="zh-CN" sz="2800" b="0" dirty="0">
                    <a:solidFill>
                      <a:schemeClr val="tx1"/>
                    </a:solidFill>
                  </a:rPr>
                </a:br>
                <a:br>
                  <a:rPr lang="en-US" altLang="zh-CN" sz="2800" b="0" dirty="0"/>
                </a:b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 r="-3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 Selection - Example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6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78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110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542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97486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40710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84384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276041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714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146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4578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010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544244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87468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631142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6743620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7180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7612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8044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8476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275856" y="3316281"/>
            <a:ext cx="526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p,q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20095" y="3351287"/>
            <a:ext cx="276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直接箭头连接符 28"/>
          <p:cNvCxnSpPr/>
          <p:nvPr/>
        </p:nvCxnSpPr>
        <p:spPr bwMode="auto">
          <a:xfrm flipH="1" flipV="1">
            <a:off x="3505730" y="4142734"/>
            <a:ext cx="4675" cy="288032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 bwMode="auto">
          <a:xfrm>
            <a:off x="1102124" y="1809041"/>
            <a:ext cx="3476132" cy="432048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66877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Select the </a:t>
                </a:r>
                <a:r>
                  <a:rPr lang="en-US" altLang="zh-CN" sz="2800" i="1" dirty="0" err="1"/>
                  <a:t>i</a:t>
                </a:r>
                <a:r>
                  <a:rPr lang="en-US" altLang="zh-CN" sz="2800" dirty="0" err="1"/>
                  <a:t>th</a:t>
                </a:r>
                <a:r>
                  <a:rPr lang="en-US" altLang="zh-CN" sz="2800" dirty="0"/>
                  <a:t> smallest element in A[</a:t>
                </a:r>
                <a:r>
                  <a:rPr lang="en-US" altLang="zh-CN" sz="2800" dirty="0" err="1"/>
                  <a:t>p..r</a:t>
                </a:r>
                <a:r>
                  <a:rPr lang="en-US" altLang="zh-CN" sz="2800" dirty="0"/>
                  <a:t>], pivot is A[q], k = q-p+1.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= k : pivot is the solution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&lt; k : the 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A[p..q-1]</a:t>
                </a:r>
              </a:p>
              <a:p>
                <a:pPr lvl="1" eaLnBrk="1" hangingPunct="1"/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&gt; k : the (</a:t>
                </a:r>
                <a:r>
                  <a:rPr lang="en-US" altLang="zh-CN" sz="2400" i="1" dirty="0" err="1"/>
                  <a:t>i</a:t>
                </a:r>
                <a:r>
                  <a:rPr lang="en-US" altLang="zh-CN" sz="2400" i="1" dirty="0"/>
                  <a:t>-k</a:t>
                </a:r>
                <a:r>
                  <a:rPr lang="en-US" altLang="zh-CN" sz="2400" dirty="0"/>
                  <a:t>)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smallest element in A[q+1..r] </a:t>
                </a:r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=8,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br>
                  <a:rPr lang="en-US" altLang="zh-CN" sz="2800" b="0" dirty="0">
                    <a:solidFill>
                      <a:schemeClr val="tx1"/>
                    </a:solidFill>
                  </a:rPr>
                </a:br>
                <a:br>
                  <a:rPr lang="en-US" altLang="zh-CN" sz="2800" b="0" dirty="0">
                    <a:solidFill>
                      <a:schemeClr val="tx1"/>
                    </a:solidFill>
                  </a:rPr>
                </a:br>
                <a:br>
                  <a:rPr lang="en-US" altLang="zh-CN" sz="2800" b="0" dirty="0"/>
                </a:b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 r="-3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 Selection - Example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6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78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110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5426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97486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40710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843849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9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276041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714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146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4578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010256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544244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87468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6311428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6743620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7180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7612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8044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8476277" y="37170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275856" y="3316281"/>
            <a:ext cx="526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p,q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20095" y="3351287"/>
            <a:ext cx="276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直接箭头连接符 28"/>
          <p:cNvCxnSpPr/>
          <p:nvPr/>
        </p:nvCxnSpPr>
        <p:spPr bwMode="auto">
          <a:xfrm flipH="1" flipV="1">
            <a:off x="3505730" y="4142734"/>
            <a:ext cx="4675" cy="288032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 bwMode="auto">
          <a:xfrm>
            <a:off x="951973" y="5805264"/>
            <a:ext cx="6812281" cy="6480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10 is the 8th smallest element of the array. </a:t>
            </a:r>
            <a:endParaRPr lang="zh-CN" altLang="en-US" sz="28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5808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marL="344487" lvl="1" indent="0" eaLnBrk="1" hangingPunct="1">
              <a:buNone/>
            </a:pPr>
            <a:endParaRPr lang="en-US" altLang="zh-CN" sz="2000" dirty="0"/>
          </a:p>
          <a:p>
            <a:pPr marL="344487" lvl="1" indent="0" eaLnBrk="1" hangingPunct="1"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9083352" cy="714375"/>
          </a:xfrm>
        </p:spPr>
        <p:txBody>
          <a:bodyPr/>
          <a:lstStyle/>
          <a:p>
            <a:pPr eaLnBrk="1" hangingPunct="1"/>
            <a:r>
              <a:rPr lang="en-US" altLang="zh-CN" sz="3200" b="0" dirty="0"/>
              <a:t>Randomized Quicksort vs Randomized Selection</a:t>
            </a:r>
            <a:endParaRPr lang="en-US" altLang="zh-CN" sz="32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4" y="1196752"/>
            <a:ext cx="9107171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440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marL="0" indent="0" eaLnBrk="1" hangingPunct="1">
              <a:buNone/>
            </a:pPr>
            <a:r>
              <a:rPr lang="en-US" altLang="zh-CN" sz="2800" dirty="0">
                <a:solidFill>
                  <a:srgbClr val="0070C0"/>
                </a:solidFill>
              </a:rPr>
              <a:t>Answer</a:t>
            </a:r>
            <a:r>
              <a:rPr lang="en-US" altLang="zh-CN" sz="2800" dirty="0"/>
              <a:t>:</a:t>
            </a:r>
          </a:p>
          <a:p>
            <a:pPr algn="just" eaLnBrk="1" hangingPunct="1"/>
            <a:r>
              <a:rPr lang="en-US" altLang="zh-CN" sz="2800" dirty="0"/>
              <a:t>Randomized Selection needs to work on only </a:t>
            </a:r>
            <a:r>
              <a:rPr lang="en-US" altLang="zh-CN" sz="2800" dirty="0">
                <a:solidFill>
                  <a:srgbClr val="FF0000"/>
                </a:solidFill>
              </a:rPr>
              <a:t>1</a:t>
            </a:r>
            <a:r>
              <a:rPr lang="en-US" altLang="zh-CN" sz="2800" dirty="0"/>
              <a:t> of the two </a:t>
            </a:r>
            <a:r>
              <a:rPr lang="en-US" altLang="zh-CN" sz="2800" dirty="0" err="1"/>
              <a:t>subproblems</a:t>
            </a:r>
            <a:r>
              <a:rPr lang="en-US" altLang="zh-CN" sz="2800" dirty="0"/>
              <a:t>.</a:t>
            </a:r>
          </a:p>
          <a:p>
            <a:pPr marL="344487" lvl="1" indent="0" eaLnBrk="1" hangingPunct="1">
              <a:buNone/>
            </a:pPr>
            <a:endParaRPr lang="en-US" altLang="zh-CN" sz="2000" dirty="0"/>
          </a:p>
          <a:p>
            <a:pPr marL="344487" lvl="1" indent="0" eaLnBrk="1" hangingPunct="1"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Randomized Quicksort vs Randomized Selection</a:t>
            </a:r>
            <a:endParaRPr lang="en-US" altLang="zh-CN" sz="32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4" y="1196752"/>
            <a:ext cx="9107171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897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marL="0" indent="0" eaLnBrk="1" hangingPunct="1">
              <a:buNone/>
            </a:pPr>
            <a:r>
              <a:rPr lang="en-US" altLang="zh-CN" sz="2800" dirty="0">
                <a:solidFill>
                  <a:srgbClr val="0070C0"/>
                </a:solidFill>
              </a:rPr>
              <a:t>Answer</a:t>
            </a:r>
            <a:r>
              <a:rPr lang="en-US" altLang="zh-CN" sz="2800" dirty="0"/>
              <a:t>:</a:t>
            </a:r>
          </a:p>
          <a:p>
            <a:pPr algn="just" eaLnBrk="1" hangingPunct="1"/>
            <a:r>
              <a:rPr lang="en-US" altLang="zh-CN" sz="2800" dirty="0"/>
              <a:t>Randomized Selection needs to work on only </a:t>
            </a:r>
            <a:r>
              <a:rPr lang="en-US" altLang="zh-CN" sz="2800" dirty="0">
                <a:solidFill>
                  <a:srgbClr val="FF0000"/>
                </a:solidFill>
              </a:rPr>
              <a:t>1</a:t>
            </a:r>
            <a:r>
              <a:rPr lang="en-US" altLang="zh-CN" sz="2800" dirty="0"/>
              <a:t> of the two </a:t>
            </a:r>
            <a:r>
              <a:rPr lang="en-US" altLang="zh-CN" sz="2800" dirty="0" err="1"/>
              <a:t>subproblems</a:t>
            </a:r>
            <a:r>
              <a:rPr lang="en-US" altLang="zh-CN" sz="2800" dirty="0"/>
              <a:t>.</a:t>
            </a:r>
          </a:p>
          <a:p>
            <a:pPr algn="just" eaLnBrk="1" hangingPunct="1"/>
            <a:r>
              <a:rPr lang="en-US" altLang="zh-CN" sz="2800" dirty="0"/>
              <a:t>Randomized Quicksort needs to work on </a:t>
            </a:r>
            <a:r>
              <a:rPr lang="en-US" altLang="zh-CN" sz="2800" dirty="0">
                <a:solidFill>
                  <a:srgbClr val="FF0000"/>
                </a:solidFill>
              </a:rPr>
              <a:t>both</a:t>
            </a:r>
            <a:r>
              <a:rPr lang="en-US" altLang="zh-CN" sz="2800" dirty="0"/>
              <a:t> of the two subproblems.</a:t>
            </a:r>
            <a:endParaRPr lang="en-US" altLang="zh-CN" sz="2000" dirty="0"/>
          </a:p>
          <a:p>
            <a:pPr marL="344487" lvl="1" indent="0" eaLnBrk="1" hangingPunct="1">
              <a:buNone/>
            </a:pPr>
            <a:endParaRPr lang="en-US" altLang="zh-CN" sz="2000" dirty="0"/>
          </a:p>
          <a:p>
            <a:pPr marL="344487" lvl="1" indent="0" eaLnBrk="1" hangingPunct="1"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Randomized Quicksort vs Randomized Selection</a:t>
            </a:r>
            <a:endParaRPr lang="en-US" altLang="zh-CN" sz="32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4" y="1196752"/>
            <a:ext cx="9107171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474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UCLA">
  <a:themeElements>
    <a:clrScheme name="UCLA 12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FFFFFF"/>
      </a:accent1>
      <a:accent2>
        <a:srgbClr val="6699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5C8A8A"/>
      </a:accent6>
      <a:hlink>
        <a:srgbClr val="7E9CE8"/>
      </a:hlink>
      <a:folHlink>
        <a:srgbClr val="D8D8EC"/>
      </a:folHlink>
    </a:clrScheme>
    <a:fontScheme name="UCL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>
            <a:alpha val="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50" charset="-127"/>
            <a:cs typeface="Arial Unicode MS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>
            <a:alpha val="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50" charset="-127"/>
            <a:cs typeface="Arial Unicode MS" pitchFamily="50" charset="-127"/>
          </a:defRPr>
        </a:defPPr>
      </a:lstStyle>
    </a:lnDef>
  </a:objectDefaults>
  <a:extraClrSchemeLst>
    <a:extraClrScheme>
      <a:clrScheme name="UCLA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1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173683"/>
        </a:hlink>
        <a:folHlink>
          <a:srgbClr val="354B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2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FFFFFF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bsn05</Template>
  <TotalTime>74397</TotalTime>
  <Words>9893</Words>
  <Application>Microsoft Office PowerPoint</Application>
  <PresentationFormat>全屏显示(4:3)</PresentationFormat>
  <Paragraphs>3540</Paragraphs>
  <Slides>181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181</vt:i4>
      </vt:variant>
    </vt:vector>
  </HeadingPairs>
  <TitlesOfParts>
    <vt:vector size="193" baseType="lpstr">
      <vt:lpstr>Gulim</vt:lpstr>
      <vt:lpstr>等线</vt:lpstr>
      <vt:lpstr>等线 Light</vt:lpstr>
      <vt:lpstr>黑体</vt:lpstr>
      <vt:lpstr>Arial</vt:lpstr>
      <vt:lpstr>Calibri</vt:lpstr>
      <vt:lpstr>Cambria Math</vt:lpstr>
      <vt:lpstr>Tahoma</vt:lpstr>
      <vt:lpstr>Times New Roman</vt:lpstr>
      <vt:lpstr>Wingdings</vt:lpstr>
      <vt:lpstr>UCLA</vt:lpstr>
      <vt:lpstr>自定义设计方案</vt:lpstr>
      <vt:lpstr>PowerPoint 演示文稿</vt:lpstr>
      <vt:lpstr>Review to Part I</vt:lpstr>
      <vt:lpstr>Review to Part I</vt:lpstr>
      <vt:lpstr>Review to Part I</vt:lpstr>
      <vt:lpstr>Review to Part I</vt:lpstr>
      <vt:lpstr>Review to Part II</vt:lpstr>
      <vt:lpstr>Review to Part II</vt:lpstr>
      <vt:lpstr>Review to Divide-and-Conquer (DC)</vt:lpstr>
      <vt:lpstr>Review to Dynamic Programming (DP)</vt:lpstr>
      <vt:lpstr>Comparison of DC and DP</vt:lpstr>
      <vt:lpstr>Outline</vt:lpstr>
      <vt:lpstr>Outline</vt:lpstr>
      <vt:lpstr>Review of Comparison-based Sorting</vt:lpstr>
      <vt:lpstr>Can we do better?</vt:lpstr>
      <vt:lpstr>Can we do better?</vt:lpstr>
      <vt:lpstr>Outline</vt:lpstr>
      <vt:lpstr>Main Ideas</vt:lpstr>
      <vt:lpstr>Main Ideas</vt:lpstr>
      <vt:lpstr>Main Ideas</vt:lpstr>
      <vt:lpstr>Counting Sort</vt:lpstr>
      <vt:lpstr>Counting Sort</vt:lpstr>
      <vt:lpstr>Example: Counting Sort</vt:lpstr>
      <vt:lpstr>Counting Sort</vt:lpstr>
      <vt:lpstr>Example: Counting Sort</vt:lpstr>
      <vt:lpstr>Counting Sort</vt:lpstr>
      <vt:lpstr>Example: Counting Sort</vt:lpstr>
      <vt:lpstr>Example: Counting Sort</vt:lpstr>
      <vt:lpstr>Example: Counting Sort</vt:lpstr>
      <vt:lpstr>Example: Counting Sort</vt:lpstr>
      <vt:lpstr>Example: Counting Sort</vt:lpstr>
      <vt:lpstr>Counting Sort</vt:lpstr>
      <vt:lpstr>Example: Counting Sort</vt:lpstr>
      <vt:lpstr>Example: Counting Sort</vt:lpstr>
      <vt:lpstr>Example: Counting Sort</vt:lpstr>
      <vt:lpstr>Counting Sort</vt:lpstr>
      <vt:lpstr>Example: Counting Sort</vt:lpstr>
      <vt:lpstr>Example: Counting Sort</vt:lpstr>
      <vt:lpstr>Example: Counting Sort</vt:lpstr>
      <vt:lpstr>Example: Counting Sort</vt:lpstr>
      <vt:lpstr>Example: Counting Sort</vt:lpstr>
      <vt:lpstr>Analysis</vt:lpstr>
      <vt:lpstr>Analysis</vt:lpstr>
      <vt:lpstr>Analysis</vt:lpstr>
      <vt:lpstr>Analysis</vt:lpstr>
      <vt:lpstr>Analysis</vt:lpstr>
      <vt:lpstr>Running Time</vt:lpstr>
      <vt:lpstr>Running Time</vt:lpstr>
      <vt:lpstr>Running Time</vt:lpstr>
      <vt:lpstr>Running Time</vt:lpstr>
      <vt:lpstr>Stable Sorting</vt:lpstr>
      <vt:lpstr>Stable Sorting</vt:lpstr>
      <vt:lpstr>Outline</vt:lpstr>
      <vt:lpstr>Linear Time Selection</vt:lpstr>
      <vt:lpstr>Linear Time Selection</vt:lpstr>
      <vt:lpstr>Linear Time Selection</vt:lpstr>
      <vt:lpstr>Outline</vt:lpstr>
      <vt:lpstr>First Solution: Selection by Sorting</vt:lpstr>
      <vt:lpstr>First Solution: Selection by Sorting</vt:lpstr>
      <vt:lpstr>First Solution: Selection by Sorting</vt:lpstr>
      <vt:lpstr>First Solution: Selection by Sorting</vt:lpstr>
      <vt:lpstr>First Solution: Selection by Sorting</vt:lpstr>
      <vt:lpstr>First Solution: Selection by Sorting</vt:lpstr>
      <vt:lpstr>Outline</vt:lpstr>
      <vt:lpstr>Review of Randomized-Partition (A,p,r)</vt:lpstr>
      <vt:lpstr>Randomized-Select(A,p,r,i), 1≤i≤r−p+1</vt:lpstr>
      <vt:lpstr>Randomized-Select(A,p,r,i), 1≤i≤r−p+1</vt:lpstr>
      <vt:lpstr>Randomized-Select(A,p,r,i), 1≤i≤r−p+1</vt:lpstr>
      <vt:lpstr>Randomized-Select(A,p,r,i), 1≤i≤r−p+1</vt:lpstr>
      <vt:lpstr>Randomized-Select(A,p,r,i), 1≤i≤r−p+1</vt:lpstr>
      <vt:lpstr>Randomized-Select(A,p,r,i), 1≤i≤r−p+1</vt:lpstr>
      <vt:lpstr>Randomized-Select(A,p,r,i), 1≤i≤r−p+1</vt:lpstr>
      <vt:lpstr>Randomized-Select(A,p,r,i), 1≤i≤r−p+1</vt:lpstr>
      <vt:lpstr>Randomized-Select(A,p,r,i), 1≤i≤r−p+1</vt:lpstr>
      <vt:lpstr>Randomized-Select(A,p,r,i), 1≤i≤r−p+1</vt:lpstr>
      <vt:lpstr>Randomized-Select(A,p,r,i), 1≤i≤r−p+1</vt:lpstr>
      <vt:lpstr>Randomized-Select(A,p,r,i), 1≤i≤r−p+1</vt:lpstr>
      <vt:lpstr>Randomized-Select(A,p,r,i), 1≤i≤r−p+1</vt:lpstr>
      <vt:lpstr>Randomized Selection - Example</vt:lpstr>
      <vt:lpstr>Randomized Selection - Example</vt:lpstr>
      <vt:lpstr>Randomized Selection - Example</vt:lpstr>
      <vt:lpstr>Randomized Selection - Example</vt:lpstr>
      <vt:lpstr>Randomized Selection - Example</vt:lpstr>
      <vt:lpstr>Randomized Selection - Example</vt:lpstr>
      <vt:lpstr>Randomized Selection - Example</vt:lpstr>
      <vt:lpstr>Randomized Selection - Example</vt:lpstr>
      <vt:lpstr>Randomized Selection - Example</vt:lpstr>
      <vt:lpstr>Randomized Selection - Example</vt:lpstr>
      <vt:lpstr>Randomized Selection - Example</vt:lpstr>
      <vt:lpstr>Randomized Selection - Example</vt:lpstr>
      <vt:lpstr>Randomized Selection - Example</vt:lpstr>
      <vt:lpstr>Randomized Selection - Example</vt:lpstr>
      <vt:lpstr>Randomized Selection - Example</vt:lpstr>
      <vt:lpstr>Randomized Selection - Example</vt:lpstr>
      <vt:lpstr>Randomized Selection - Example</vt:lpstr>
      <vt:lpstr>Randomized Selection - Example</vt:lpstr>
      <vt:lpstr>Randomized Selection - Example</vt:lpstr>
      <vt:lpstr>Randomized Quicksort vs Randomized Selection</vt:lpstr>
      <vt:lpstr>Randomized Quicksort vs Randomized Selection</vt:lpstr>
      <vt:lpstr>Randomized Quicksort vs Randomized Selection</vt:lpstr>
      <vt:lpstr>Outline</vt:lpstr>
      <vt:lpstr>Binary Search Trees(BST)</vt:lpstr>
      <vt:lpstr>Binary Search Trees(BST)</vt:lpstr>
      <vt:lpstr>Binary Search Trees(BST)</vt:lpstr>
      <vt:lpstr>Binary Search Trees(BST)</vt:lpstr>
      <vt:lpstr>Binary Search Trees(BST)</vt:lpstr>
      <vt:lpstr>Binary Search Trees(BST)</vt:lpstr>
      <vt:lpstr>Height</vt:lpstr>
      <vt:lpstr>Height</vt:lpstr>
      <vt:lpstr>Height</vt:lpstr>
      <vt:lpstr>Height</vt:lpstr>
      <vt:lpstr>Height</vt:lpstr>
      <vt:lpstr>Height</vt:lpstr>
      <vt:lpstr>Height</vt:lpstr>
      <vt:lpstr>Height</vt:lpstr>
      <vt:lpstr>Height</vt:lpstr>
      <vt:lpstr>Balanced Binary Search Tree</vt:lpstr>
      <vt:lpstr>Balanced Binary Search Tree</vt:lpstr>
      <vt:lpstr>Balanced Binary Search Tree</vt:lpstr>
      <vt:lpstr>Balanced Binary Search Tree</vt:lpstr>
      <vt:lpstr>Balanced Binary Search Tree</vt:lpstr>
      <vt:lpstr>Balanced Binary Search Tree</vt:lpstr>
      <vt:lpstr>AVL Tree [Adelson-Velskii &amp; Landis, 1962]</vt:lpstr>
      <vt:lpstr>AVL Tree [Adelson-Velskii &amp; Landis, 1962]</vt:lpstr>
      <vt:lpstr>AVL Tree [Adelson-Velskii &amp; Landis, 1962]</vt:lpstr>
      <vt:lpstr>AVL Tree [Adelson-Velskii &amp; Landis, 1962]</vt:lpstr>
      <vt:lpstr>Outline</vt:lpstr>
      <vt:lpstr>Optimal BST Problem</vt:lpstr>
      <vt:lpstr>Optimal BST Problem</vt:lpstr>
      <vt:lpstr>Optimal BST Problem </vt:lpstr>
      <vt:lpstr>Optimal BST Problem</vt:lpstr>
      <vt:lpstr>Optimal BST Problem</vt:lpstr>
      <vt:lpstr>Optimal BST Problem</vt:lpstr>
      <vt:lpstr>Optimal BST Problem </vt:lpstr>
      <vt:lpstr>Optimal BST Problem </vt:lpstr>
      <vt:lpstr>Optimal BST Problem </vt:lpstr>
      <vt:lpstr>Outline</vt:lpstr>
      <vt:lpstr>A DP Algorithm for Optimal BST Problem </vt:lpstr>
      <vt:lpstr>A DP Algorithm for Optimal BST Problem </vt:lpstr>
      <vt:lpstr>A DP Algorithm for Optimal BST Problem </vt:lpstr>
      <vt:lpstr>A DP Algorithm for Optimal BST Problem </vt:lpstr>
      <vt:lpstr>A DP Algorithm for Optimal BST Problem </vt:lpstr>
      <vt:lpstr>A DP Algorithm for Optimal BST Problem </vt:lpstr>
      <vt:lpstr>A DP Algorithm for Optimal BST Problem </vt:lpstr>
      <vt:lpstr>A DP Algorithm for Optimal BST Problem </vt:lpstr>
      <vt:lpstr>A DP Algorithm for Optimal BST Problem </vt:lpstr>
      <vt:lpstr>A DP Algorithm for Optimal BST Problem </vt:lpstr>
      <vt:lpstr>A DP Algorithm for Optimal BST Problem </vt:lpstr>
      <vt:lpstr>A DP Algorithm for Optimal BST Problem </vt:lpstr>
      <vt:lpstr>A DP Algorithm for Optimal BST Problem </vt:lpstr>
      <vt:lpstr>A DP Algorithm for Optimal BST Problem </vt:lpstr>
      <vt:lpstr>A DP Algorithm for Optimal BST Problem </vt:lpstr>
      <vt:lpstr>A DP Algorithm for Optimal BST Problem </vt:lpstr>
      <vt:lpstr>An Example of Optimal Binary Search Tree</vt:lpstr>
      <vt:lpstr>An Example of Optimal Binary Search Tree</vt:lpstr>
      <vt:lpstr>An Example of Optimal Binary Search Tree</vt:lpstr>
      <vt:lpstr>An Example of Optimal Binary Search Tree</vt:lpstr>
      <vt:lpstr>An Example of Optimal Binary Search Tree</vt:lpstr>
      <vt:lpstr>An Example of Optimal Binary Search Tree</vt:lpstr>
      <vt:lpstr>An Example of Optimal Binary Search Tree</vt:lpstr>
      <vt:lpstr>An Example of Optimal Binary Search Tree</vt:lpstr>
      <vt:lpstr>An Example of Optimal Binary Search Tree</vt:lpstr>
      <vt:lpstr>An Example of Optimal Binary Search Tree</vt:lpstr>
      <vt:lpstr>An Example of Optimal Binary Search Tree</vt:lpstr>
      <vt:lpstr>An Example of Optimal Binary Search Tree</vt:lpstr>
      <vt:lpstr>An Example of Optimal Binary Search Tree</vt:lpstr>
      <vt:lpstr>An Example of Optimal Binary Search Tree</vt:lpstr>
      <vt:lpstr>An Example of Optimal Binary Search Tree</vt:lpstr>
      <vt:lpstr>An Example of Optimal Binary Search Tree</vt:lpstr>
      <vt:lpstr>An Example of Optimal Binary Search Tree</vt:lpstr>
      <vt:lpstr>An Example of Optimal Binary Search Tree</vt:lpstr>
      <vt:lpstr>An Example of Optimal Binary Search Tree</vt:lpstr>
      <vt:lpstr>A DP Algorithm for Optimal BST Problem </vt:lpstr>
      <vt:lpstr>A DP Algorithm for Optimal BST Problem </vt:lpstr>
      <vt:lpstr>A DP Algorithm for Optimal BST Problem </vt:lpstr>
      <vt:lpstr>A DP Algorithm for Optimal BST Problem </vt:lpstr>
      <vt:lpstr>A DP Algorithm for Optimal BST Problem </vt:lpstr>
      <vt:lpstr>A DP Algorithm for Optimal BST Problem </vt:lpstr>
      <vt:lpstr>A DP Algorithm for Optimal BST Problem </vt:lpstr>
      <vt:lpstr>A DP Algorithm for Optimal BST Problem </vt:lpstr>
      <vt:lpstr>A DP Algorithm for Optimal BST Problem </vt:lpstr>
      <vt:lpstr>PowerPoint 演示文稿</vt:lpstr>
    </vt:vector>
  </TitlesOfParts>
  <Company>Penn State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</dc:title>
  <dc:creator>Dongwon Lee</dc:creator>
  <cp:lastModifiedBy> </cp:lastModifiedBy>
  <cp:revision>3779</cp:revision>
  <cp:lastPrinted>2014-10-07T03:42:34Z</cp:lastPrinted>
  <dcterms:created xsi:type="dcterms:W3CDTF">2010-05-27T13:38:31Z</dcterms:created>
  <dcterms:modified xsi:type="dcterms:W3CDTF">2019-11-29T00:25:59Z</dcterms:modified>
</cp:coreProperties>
</file>